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handoutMasterIdLst>
    <p:handoutMasterId r:id="rId31"/>
  </p:handoutMasterIdLst>
  <p:sldIdLst>
    <p:sldId id="256" r:id="rId5"/>
    <p:sldId id="267" r:id="rId6"/>
    <p:sldId id="268" r:id="rId7"/>
    <p:sldId id="269" r:id="rId8"/>
    <p:sldId id="270" r:id="rId9"/>
    <p:sldId id="271" r:id="rId10"/>
    <p:sldId id="272" r:id="rId11"/>
    <p:sldId id="258" r:id="rId12"/>
    <p:sldId id="259" r:id="rId13"/>
    <p:sldId id="273" r:id="rId14"/>
    <p:sldId id="265" r:id="rId15"/>
    <p:sldId id="266" r:id="rId16"/>
    <p:sldId id="260" r:id="rId17"/>
    <p:sldId id="261" r:id="rId18"/>
    <p:sldId id="262" r:id="rId19"/>
    <p:sldId id="263" r:id="rId20"/>
    <p:sldId id="264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5CB"/>
    <a:srgbClr val="3056CB"/>
    <a:srgbClr val="2655CB"/>
    <a:srgbClr val="104CBE"/>
    <a:srgbClr val="3198E5"/>
    <a:srgbClr val="123A61"/>
    <a:srgbClr val="00A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4" autoAdjust="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96" y="4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30A23-3E98-F64D-859B-DE462771A158}" type="datetimeFigureOut">
              <a:t>24/02/2021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DBF0C-04E2-7C4F-92D3-BB9F31F7BD3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636830" y="1830853"/>
            <a:ext cx="3833538" cy="244809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ctr">
              <a:buFontTx/>
              <a:buNone/>
              <a:defRPr sz="1400" b="1">
                <a:solidFill>
                  <a:srgbClr val="00A4D7"/>
                </a:solidFill>
                <a:latin typeface="Segoe Print" panose="02000600000000000000" pitchFamily="2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 smtClean="0"/>
              <a:t>Votre </a:t>
            </a:r>
            <a:r>
              <a:rPr lang="fr-FR" dirty="0"/>
              <a:t>sous-titre ici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636829" y="1517892"/>
            <a:ext cx="3833538" cy="369332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400" b="1">
                <a:solidFill>
                  <a:srgbClr val="3665CB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1560" y="4767263"/>
            <a:ext cx="972440" cy="273844"/>
          </a:xfr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24/02/2021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9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hap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4905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24/02/2021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2524550" y="2170128"/>
            <a:ext cx="4036587" cy="244809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rgbClr val="00A4D7"/>
                </a:solidFill>
                <a:latin typeface="Segoe Print" panose="02000600000000000000" pitchFamily="2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Votre sous-titre de section ici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524550" y="1910032"/>
            <a:ext cx="4036587" cy="276999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1800" b="1" baseline="0">
                <a:solidFill>
                  <a:srgbClr val="3665CB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DE SECTION ICI</a:t>
            </a:r>
          </a:p>
        </p:txBody>
      </p:sp>
    </p:spTree>
    <p:extLst>
      <p:ext uri="{BB962C8B-B14F-4D97-AF65-F5344CB8AC3E}">
        <p14:creationId xmlns:p14="http://schemas.microsoft.com/office/powerpoint/2010/main" val="918733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24/02/2021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04142" y="1665646"/>
            <a:ext cx="2936607" cy="2127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SzPct val="180000"/>
              <a:buFontTx/>
              <a:buBlip>
                <a:blip r:embed="rId3"/>
              </a:buBlip>
              <a:defRPr sz="1800" b="1" baseline="0">
                <a:solidFill>
                  <a:srgbClr val="00A4D7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 smtClean="0"/>
              <a:t> Bullet </a:t>
            </a:r>
            <a:r>
              <a:rPr lang="fr-FR" dirty="0"/>
              <a:t>texte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2263779" y="1928628"/>
            <a:ext cx="4603898" cy="39853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lang="fr-FR" sz="1200" kern="1200" baseline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 dirty="0"/>
              <a:t>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3294668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945405" y="1817179"/>
            <a:ext cx="2123311" cy="25455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>
                <a:solidFill>
                  <a:srgbClr val="00A4D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Votre texte ici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833427" y="1817179"/>
            <a:ext cx="2165347" cy="25455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buFontTx/>
              <a:buNone/>
              <a:defRPr lang="fr-FR" sz="1200" baseline="0">
                <a:solidFill>
                  <a:srgbClr val="00A4D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fr-FR" sz="2400"/>
            </a:lvl2pPr>
            <a:lvl3pPr>
              <a:defRPr lang="fr-FR" sz="2000"/>
            </a:lvl3pPr>
            <a:lvl4pPr>
              <a:defRPr lang="fr-FR" sz="1800"/>
            </a:lvl4pPr>
            <a:lvl5pPr>
              <a:defRPr lang="fr-FR" sz="1800"/>
            </a:lvl5pPr>
          </a:lstStyle>
          <a:p>
            <a:pPr marL="0" lvl="0" indent="0">
              <a:buFontTx/>
              <a:buNone/>
            </a:pPr>
            <a:r>
              <a:rPr lang="fr-FR" dirty="0" smtClean="0"/>
              <a:t>Votre texte ici</a:t>
            </a:r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24/02/2021</a:t>
            </a:fld>
            <a:endParaRPr lang="fr-FR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Sous-titre 2"/>
          <p:cNvSpPr>
            <a:spLocks noGrp="1"/>
          </p:cNvSpPr>
          <p:nvPr>
            <p:ph type="subTitle" idx="17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5733" y="1538793"/>
            <a:ext cx="2580264" cy="2127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SzPct val="180000"/>
              <a:buFontTx/>
              <a:buBlip>
                <a:blip r:embed="rId3"/>
              </a:buBlip>
              <a:defRPr sz="1800" b="1">
                <a:solidFill>
                  <a:srgbClr val="00A4D7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 </a:t>
            </a:r>
            <a:r>
              <a:rPr lang="fr-FR" dirty="0" smtClean="0"/>
              <a:t>Bullet </a:t>
            </a:r>
            <a:r>
              <a:rPr lang="fr-FR" dirty="0"/>
              <a:t>texte</a:t>
            </a:r>
          </a:p>
        </p:txBody>
      </p:sp>
      <p:sp>
        <p:nvSpPr>
          <p:cNvPr id="19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57543" y="1538793"/>
            <a:ext cx="2678528" cy="2127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SzPct val="180000"/>
              <a:buFontTx/>
              <a:buBlip>
                <a:blip r:embed="rId3"/>
              </a:buBlip>
              <a:defRPr sz="1800" b="1">
                <a:solidFill>
                  <a:srgbClr val="00A4D7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 </a:t>
            </a:r>
            <a:r>
              <a:rPr lang="fr-FR" dirty="0" smtClean="0"/>
              <a:t>Bullet </a:t>
            </a:r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08750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24/02/2021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Sous-titre 2"/>
          <p:cNvSpPr>
            <a:spLocks noGrp="1"/>
          </p:cNvSpPr>
          <p:nvPr>
            <p:ph type="subTitle" idx="17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18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5733" y="1538793"/>
            <a:ext cx="2580264" cy="2127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SzPct val="180000"/>
              <a:buFontTx/>
              <a:buBlip>
                <a:blip r:embed="rId3"/>
              </a:buBlip>
              <a:defRPr sz="1800" b="1">
                <a:solidFill>
                  <a:srgbClr val="00A4D7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 </a:t>
            </a:r>
            <a:r>
              <a:rPr lang="fr-FR" dirty="0" smtClean="0"/>
              <a:t>Bullet </a:t>
            </a:r>
            <a:r>
              <a:rPr lang="fr-FR" dirty="0"/>
              <a:t>texte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9" hasCustomPrompt="1"/>
          </p:nvPr>
        </p:nvSpPr>
        <p:spPr>
          <a:xfrm>
            <a:off x="1955800" y="1836701"/>
            <a:ext cx="2362200" cy="2498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</a:lstStyle>
          <a:p>
            <a:pPr lvl="0"/>
            <a:r>
              <a:rPr lang="fr-FR" dirty="0" smtClean="0"/>
              <a:t>Votre texte ici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sz="quarter" idx="20" hasCustomPrompt="1"/>
          </p:nvPr>
        </p:nvSpPr>
        <p:spPr>
          <a:xfrm>
            <a:off x="4573263" y="1836701"/>
            <a:ext cx="2362200" cy="2498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</a:lstStyle>
          <a:p>
            <a:pPr lvl="0"/>
            <a:r>
              <a:rPr lang="fr-FR" dirty="0" smtClean="0"/>
              <a:t>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3743057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24/02/2021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Sous-titre 2"/>
          <p:cNvSpPr>
            <a:spLocks noGrp="1"/>
          </p:cNvSpPr>
          <p:nvPr>
            <p:ph type="subTitle" idx="17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</p:spTree>
    <p:extLst>
      <p:ext uri="{BB962C8B-B14F-4D97-AF65-F5344CB8AC3E}">
        <p14:creationId xmlns:p14="http://schemas.microsoft.com/office/powerpoint/2010/main" val="3882522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24/02/2021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252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ableau 21"/>
          <p:cNvSpPr>
            <a:spLocks noGrp="1"/>
          </p:cNvSpPr>
          <p:nvPr>
            <p:ph type="tbl" sz="quarter" idx="19"/>
          </p:nvPr>
        </p:nvSpPr>
        <p:spPr>
          <a:xfrm>
            <a:off x="4326229" y="1534816"/>
            <a:ext cx="3151289" cy="2952517"/>
          </a:xfrm>
          <a:prstGeom prst="rect">
            <a:avLst/>
          </a:prstGeom>
          <a:ln w="57150" cap="sq" cmpd="sng">
            <a:noFill/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24/02/2021</a:t>
            </a:fld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Sous-titre 2"/>
          <p:cNvSpPr>
            <a:spLocks noGrp="1"/>
          </p:cNvSpPr>
          <p:nvPr>
            <p:ph type="subTitle" idx="20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465733" y="1538793"/>
            <a:ext cx="2580264" cy="2127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SzPct val="180000"/>
              <a:buFontTx/>
              <a:buBlip>
                <a:blip r:embed="rId3"/>
              </a:buBlip>
              <a:defRPr sz="1800" b="1">
                <a:solidFill>
                  <a:srgbClr val="00A4D7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 </a:t>
            </a:r>
            <a:r>
              <a:rPr lang="fr-FR" dirty="0" smtClean="0"/>
              <a:t>Bullet </a:t>
            </a:r>
            <a:r>
              <a:rPr lang="fr-FR" dirty="0"/>
              <a:t>texte</a:t>
            </a:r>
          </a:p>
        </p:txBody>
      </p:sp>
      <p:sp>
        <p:nvSpPr>
          <p:cNvPr id="19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1935697" y="1801775"/>
            <a:ext cx="2150060" cy="268555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lang="fr-FR" sz="1200" kern="1200" baseline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/>
              <a:t>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124817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3031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24/02/2021</a:t>
            </a:fld>
            <a:endParaRPr lang="fr-FR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648282" y="4767263"/>
            <a:ext cx="2133600" cy="273844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Sous-titre 2"/>
          <p:cNvSpPr>
            <a:spLocks noGrp="1"/>
          </p:cNvSpPr>
          <p:nvPr>
            <p:ph type="subTitle" idx="17" hasCustomPrompt="1"/>
          </p:nvPr>
        </p:nvSpPr>
        <p:spPr>
          <a:xfrm>
            <a:off x="2832693" y="513372"/>
            <a:ext cx="3639898" cy="30777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ctr">
              <a:buNone/>
              <a:defRPr sz="2000" b="1" baseline="0">
                <a:solidFill>
                  <a:srgbClr val="FFFFFF"/>
                </a:solidFill>
                <a:latin typeface="Segoe Print" panose="02000600000000000000" pitchFamily="2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VOTRE TITRE ICI</a:t>
            </a:r>
          </a:p>
        </p:txBody>
      </p:sp>
      <p:sp>
        <p:nvSpPr>
          <p:cNvPr id="17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1792288" y="4004050"/>
            <a:ext cx="5486400" cy="532485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lang="fr-FR" sz="1000" kern="1200" baseline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 dirty="0" smtClean="0"/>
              <a:t>Légende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8"/>
          </p:nvPr>
        </p:nvSpPr>
        <p:spPr>
          <a:xfrm>
            <a:off x="1792288" y="1363662"/>
            <a:ext cx="5486400" cy="2577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>
              <a:defRPr lang="fr-FR" sz="1200" kern="1200" baseline="0" dirty="0" smtClean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>
              <a:defRPr lang="fr-FR" sz="1200" kern="1200" baseline="0" dirty="0">
                <a:solidFill>
                  <a:srgbClr val="00A4D7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34935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SegoeBook"/>
                <a:cs typeface="SegoeBook"/>
              </a:defRPr>
            </a:lvl1pPr>
          </a:lstStyle>
          <a:p>
            <a:fld id="{5BBF241E-D95D-F947-BD40-BA0B1092A59D}" type="datetimeFigureOut">
              <a:rPr lang="fr-FR"/>
              <a:pPr/>
              <a:t>24/02/2021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SegoeBook"/>
                <a:cs typeface="SegoeBook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SegoeBook"/>
                <a:cs typeface="SegoeBook"/>
              </a:defRPr>
            </a:lvl1pPr>
          </a:lstStyle>
          <a:p>
            <a:fld id="{604F9983-238B-5A48-87F7-46742A2BA19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4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16701" y="1890571"/>
            <a:ext cx="3833538" cy="244809"/>
          </a:xfrm>
        </p:spPr>
        <p:txBody>
          <a:bodyPr/>
          <a:lstStyle/>
          <a:p>
            <a:r>
              <a:rPr lang="fr-FR" altLang="fr-FR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Le </a:t>
            </a:r>
            <a:r>
              <a:rPr lang="fr-FR" altLang="fr-FR" b="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mBot</a:t>
            </a:r>
            <a:r>
              <a:rPr lang="fr-FR" altLang="fr-FR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de </a:t>
            </a:r>
            <a:r>
              <a:rPr lang="fr-FR" altLang="fr-FR" b="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Makeblock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56743" y="1403856"/>
            <a:ext cx="3833538" cy="369332"/>
          </a:xfrm>
        </p:spPr>
        <p:txBody>
          <a:bodyPr/>
          <a:lstStyle/>
          <a:p>
            <a:r>
              <a:rPr lang="fr-FR" dirty="0" smtClean="0"/>
              <a:t>Le robot pédagogique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77" y="2135380"/>
            <a:ext cx="2085331" cy="2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427" y="1288520"/>
            <a:ext cx="5190481" cy="335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chassis</a:t>
            </a:r>
            <a:endParaRPr lang="fr-FR" dirty="0"/>
          </a:p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>
          <a:xfrm>
            <a:off x="4045997" y="1394876"/>
            <a:ext cx="2990074" cy="845624"/>
          </a:xfrm>
        </p:spPr>
        <p:txBody>
          <a:bodyPr/>
          <a:lstStyle/>
          <a:p>
            <a:r>
              <a:rPr lang="fr-FR" dirty="0"/>
              <a:t>Assemblez le premier moteur puis le </a:t>
            </a:r>
            <a:r>
              <a:rPr lang="fr-FR" dirty="0" smtClean="0"/>
              <a:t>second </a:t>
            </a:r>
            <a:r>
              <a:rPr lang="fr-FR" dirty="0"/>
              <a:t>avec les vis et 2 écrous </a:t>
            </a:r>
          </a:p>
          <a:p>
            <a:endParaRPr lang="fr-FR" dirty="0"/>
          </a:p>
        </p:txBody>
      </p:sp>
      <p:pic>
        <p:nvPicPr>
          <p:cNvPr id="7" name="Picture 2" descr="montage-robot-mBot-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07" y="1817688"/>
            <a:ext cx="1908571" cy="254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montage-robot-mBot-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32" y="2278063"/>
            <a:ext cx="2165350" cy="162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69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1392193" y="1560966"/>
            <a:ext cx="5857103" cy="580874"/>
          </a:xfrm>
        </p:spPr>
        <p:txBody>
          <a:bodyPr/>
          <a:lstStyle/>
          <a:p>
            <a:r>
              <a:rPr lang="fr-FR" dirty="0"/>
              <a:t>puis on assemble </a:t>
            </a:r>
            <a:r>
              <a:rPr lang="fr-FR" dirty="0" smtClean="0"/>
              <a:t>les roues</a:t>
            </a:r>
            <a:r>
              <a:rPr lang="fr-FR" dirty="0"/>
              <a:t>, sur chaque moteur.</a:t>
            </a:r>
          </a:p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41" y="1985319"/>
            <a:ext cx="2833905" cy="24588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62" y="3443415"/>
            <a:ext cx="941431" cy="125524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65" y="3443414"/>
            <a:ext cx="941431" cy="125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Mais on y arrive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33" y="1832725"/>
            <a:ext cx="3037275" cy="2277956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8" y="1278140"/>
            <a:ext cx="2540343" cy="3387125"/>
          </a:xfrm>
        </p:spPr>
      </p:pic>
    </p:spTree>
    <p:extLst>
      <p:ext uri="{BB962C8B-B14F-4D97-AF65-F5344CB8AC3E}">
        <p14:creationId xmlns:p14="http://schemas.microsoft.com/office/powerpoint/2010/main" val="4203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r>
              <a:rPr lang="fr-FR" dirty="0" smtClean="0"/>
              <a:t>On suit le plan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42" y="1255754"/>
            <a:ext cx="4530812" cy="33981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09" y="2191266"/>
            <a:ext cx="2090609" cy="27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4" y="1276866"/>
            <a:ext cx="2516916" cy="33558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77946" y="2770144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3665CB"/>
                </a:solidFill>
                <a:latin typeface="Segoe Print" panose="02000600000000000000" pitchFamily="2" charset="0"/>
              </a:rPr>
              <a:t>Et voilà</a:t>
            </a:r>
            <a:endParaRPr lang="fr-FR" dirty="0">
              <a:solidFill>
                <a:srgbClr val="3665CB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71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20"/>
          </p:nvPr>
        </p:nvSpPr>
        <p:spPr/>
        <p:txBody>
          <a:bodyPr/>
          <a:lstStyle/>
          <a:p>
            <a:r>
              <a:rPr lang="fr-FR" dirty="0" err="1" smtClean="0"/>
              <a:t>Mbot</a:t>
            </a:r>
            <a:r>
              <a:rPr lang="fr-FR" dirty="0" smtClean="0"/>
              <a:t> suiveur de ligne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1465733" y="1357354"/>
            <a:ext cx="2580264" cy="212708"/>
          </a:xfrm>
        </p:spPr>
        <p:txBody>
          <a:bodyPr/>
          <a:lstStyle/>
          <a:p>
            <a:r>
              <a:rPr lang="fr-FR" dirty="0" smtClean="0"/>
              <a:t>Le principe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1465733" y="1592464"/>
            <a:ext cx="5429336" cy="1831111"/>
          </a:xfrm>
        </p:spPr>
        <p:txBody>
          <a:bodyPr/>
          <a:lstStyle/>
          <a:p>
            <a:r>
              <a:rPr lang="fr-FR" dirty="0"/>
              <a:t>Le principe de fonctionnement est le suivant - Lorsque les deux capteurs détectent une couleur claire la valeur état suiveur est à 3 - Lorsque le capteur de droite détecte une couleur foncée et le capteur de gauche détecte une couleur claire la valeur état suiveur est à 2 - Lorsque le capteur de droite détecte une couleur claire et le capteur de gauche détecte une couleur foncée la valeur état suiveur est à 1 - Lorsque les deux capteurs détectent une couleur foncée la valeur état suiveur est à 0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20" y="2781023"/>
            <a:ext cx="1812998" cy="18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7"/>
          </p:nvPr>
        </p:nvSpPr>
        <p:spPr>
          <a:xfrm>
            <a:off x="2832693" y="513372"/>
            <a:ext cx="3639898" cy="677108"/>
          </a:xfrm>
        </p:spPr>
        <p:txBody>
          <a:bodyPr/>
          <a:lstStyle/>
          <a:p>
            <a:r>
              <a:rPr lang="fr-FR" dirty="0" smtClean="0"/>
              <a:t>Monté</a:t>
            </a:r>
          </a:p>
          <a:p>
            <a:r>
              <a:rPr lang="fr-FR" smtClean="0"/>
              <a:t>(</a:t>
            </a:r>
            <a:r>
              <a:rPr lang="fr-FR" smtClean="0"/>
              <a:t>pensez </a:t>
            </a:r>
            <a:r>
              <a:rPr lang="fr-FR" dirty="0" smtClean="0"/>
              <a:t>à mettre des piles)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>
          <a:xfrm>
            <a:off x="1622854" y="4004050"/>
            <a:ext cx="5655834" cy="543236"/>
          </a:xfrm>
        </p:spPr>
        <p:txBody>
          <a:bodyPr/>
          <a:lstStyle/>
          <a:p>
            <a:r>
              <a:rPr lang="fr-FR" sz="1400" dirty="0" smtClean="0"/>
              <a:t>Il est préprogrammé en suiveur de ligne mais il est possible de changer le programme via le logiciel mBlock 3.3.1 </a:t>
            </a:r>
            <a:endParaRPr lang="fr-FR" sz="1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73" y="1363663"/>
            <a:ext cx="1933575" cy="2578100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54" y="1681331"/>
            <a:ext cx="3670219" cy="19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01" y="1902695"/>
            <a:ext cx="2974642" cy="1783237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1465733" y="1349116"/>
            <a:ext cx="2580264" cy="21270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>
          <a:xfrm>
            <a:off x="4357543" y="1349116"/>
            <a:ext cx="2678528" cy="21270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43" y="1962420"/>
            <a:ext cx="3174998" cy="16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22" y="2051223"/>
            <a:ext cx="2553541" cy="1778566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11" y="2051224"/>
            <a:ext cx="3034445" cy="1615108"/>
          </a:xfrm>
        </p:spPr>
      </p:pic>
      <p:sp>
        <p:nvSpPr>
          <p:cNvPr id="4" name="Sous-titre 3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4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4" y="2770687"/>
            <a:ext cx="5007189" cy="15928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932671" y="4772796"/>
            <a:ext cx="5007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latin typeface="Segoe Print" panose="02000600000000000000" pitchFamily="2" charset="0"/>
              </a:rPr>
              <a:t>*Les </a:t>
            </a:r>
            <a:r>
              <a:rPr lang="fr-FR" sz="1000" dirty="0">
                <a:latin typeface="Segoe Print" panose="02000600000000000000" pitchFamily="2" charset="0"/>
              </a:rPr>
              <a:t>enfants doivent être accompagnés par leurs parents pour l'utilisation</a:t>
            </a:r>
            <a:r>
              <a:rPr lang="fr-FR" sz="1000" dirty="0" smtClean="0">
                <a:latin typeface="Segoe Print" panose="02000600000000000000" pitchFamily="2" charset="0"/>
              </a:rPr>
              <a:t>.</a:t>
            </a:r>
            <a:endParaRPr lang="fr-FR" sz="1000" dirty="0">
              <a:latin typeface="Segoe Print" panose="02000600000000000000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99286" y="1396506"/>
            <a:ext cx="5684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3665CB"/>
                </a:solidFill>
              </a:rPr>
              <a:t>mBot</a:t>
            </a:r>
            <a:r>
              <a:rPr lang="fr-FR" sz="1600" dirty="0">
                <a:solidFill>
                  <a:srgbClr val="3665CB"/>
                </a:solidFill>
              </a:rPr>
              <a:t> est un robot éducatif et intuitif. Il est idéal pour les débutants et pour parfaire ses connaissances en STEM : science, </a:t>
            </a:r>
          </a:p>
          <a:p>
            <a:r>
              <a:rPr lang="fr-FR" sz="1600" dirty="0">
                <a:solidFill>
                  <a:srgbClr val="3665CB"/>
                </a:solidFill>
              </a:rPr>
              <a:t>technique, ingénierie, mathématique. Il permet de lier la mécanique, l’électronique, les systèmes de contrôle et la science </a:t>
            </a:r>
            <a:r>
              <a:rPr lang="fr-FR" sz="1600" dirty="0" smtClean="0">
                <a:solidFill>
                  <a:srgbClr val="3665CB"/>
                </a:solidFill>
              </a:rPr>
              <a:t>informatique.</a:t>
            </a:r>
            <a:endParaRPr lang="fr-FR" sz="1600" dirty="0">
              <a:solidFill>
                <a:srgbClr val="3665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" y="1278555"/>
            <a:ext cx="4384488" cy="2229738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77" y="1278555"/>
            <a:ext cx="4588385" cy="2351615"/>
          </a:xfrm>
        </p:spPr>
      </p:pic>
      <p:sp>
        <p:nvSpPr>
          <p:cNvPr id="4" name="Sous-titre 3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76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90" y="2265405"/>
            <a:ext cx="2950579" cy="1540476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527" y="2265405"/>
            <a:ext cx="2994796" cy="1540476"/>
          </a:xfrm>
        </p:spPr>
      </p:pic>
      <p:sp>
        <p:nvSpPr>
          <p:cNvPr id="4" name="Sous-titre 3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7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56" y="2125362"/>
            <a:ext cx="3029241" cy="1795849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16" y="2125361"/>
            <a:ext cx="3526837" cy="1795849"/>
          </a:xfrm>
        </p:spPr>
      </p:pic>
      <p:sp>
        <p:nvSpPr>
          <p:cNvPr id="4" name="Sous-titre 3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2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13" y="2075935"/>
            <a:ext cx="2952930" cy="1467949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43" y="2075935"/>
            <a:ext cx="3033807" cy="1576873"/>
          </a:xfrm>
        </p:spPr>
      </p:pic>
      <p:sp>
        <p:nvSpPr>
          <p:cNvPr id="4" name="Sous-titre 3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03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17" y="2248930"/>
            <a:ext cx="2920555" cy="1499285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23" y="2248931"/>
            <a:ext cx="2871683" cy="1499285"/>
          </a:xfrm>
        </p:spPr>
      </p:pic>
      <p:sp>
        <p:nvSpPr>
          <p:cNvPr id="4" name="Sous-titre 3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1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98" y="2257168"/>
            <a:ext cx="2926768" cy="1507523"/>
          </a:xfrm>
        </p:spPr>
      </p:pic>
      <p:sp>
        <p:nvSpPr>
          <p:cNvPr id="4" name="Sous-titre 3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61" y="2257167"/>
            <a:ext cx="2913417" cy="1507523"/>
          </a:xfrm>
        </p:spPr>
      </p:pic>
    </p:spTree>
    <p:extLst>
      <p:ext uri="{BB962C8B-B14F-4D97-AF65-F5344CB8AC3E}">
        <p14:creationId xmlns:p14="http://schemas.microsoft.com/office/powerpoint/2010/main" val="420389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74" y="2240693"/>
            <a:ext cx="2931861" cy="1548712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45" y="2240693"/>
            <a:ext cx="2966353" cy="1548712"/>
          </a:xfrm>
        </p:spPr>
      </p:pic>
      <p:sp>
        <p:nvSpPr>
          <p:cNvPr id="4" name="Sous-titre 3"/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0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670" y="1499488"/>
            <a:ext cx="5642919" cy="30481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24000" y="1314822"/>
            <a:ext cx="1655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3665CB"/>
                </a:solidFill>
                <a:latin typeface="Segoe Print" panose="02000600000000000000" pitchFamily="2" charset="0"/>
              </a:rPr>
              <a:t>Liste des pièces</a:t>
            </a:r>
            <a:endParaRPr lang="fr-FR" sz="1400" dirty="0">
              <a:solidFill>
                <a:srgbClr val="3665CB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99286" y="1383957"/>
            <a:ext cx="2241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3665CB"/>
                </a:solidFill>
                <a:latin typeface="Segoe Print" panose="02000600000000000000" pitchFamily="2" charset="0"/>
              </a:rPr>
              <a:t>Processus </a:t>
            </a:r>
            <a:r>
              <a:rPr lang="fr-FR" sz="1400" b="1" dirty="0" smtClean="0">
                <a:solidFill>
                  <a:srgbClr val="3665CB"/>
                </a:solidFill>
                <a:latin typeface="Segoe Print" panose="02000600000000000000" pitchFamily="2" charset="0"/>
              </a:rPr>
              <a:t>d’assemblage</a:t>
            </a:r>
            <a:endParaRPr lang="fr-FR" sz="1400" b="1" dirty="0">
              <a:solidFill>
                <a:srgbClr val="3665CB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3" y="1691734"/>
            <a:ext cx="4975782" cy="291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848" y="1470972"/>
            <a:ext cx="5295256" cy="30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491" y="1416907"/>
            <a:ext cx="5447959" cy="30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32" y="1272410"/>
            <a:ext cx="5223304" cy="32305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30810" y="4440651"/>
            <a:ext cx="3180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Après l’assemblage, connectez les câbles correspondants</a:t>
            </a:r>
            <a:r>
              <a:rPr lang="fr-FR" sz="1000" dirty="0" smtClean="0"/>
              <a:t>.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89955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3097424" y="560906"/>
            <a:ext cx="2936607" cy="212708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La notice de montage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46" y="1256468"/>
            <a:ext cx="4528131" cy="33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46" y="2138320"/>
            <a:ext cx="2932670" cy="2199502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73" y="2327791"/>
            <a:ext cx="2433383" cy="1581064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242649" y="1625849"/>
            <a:ext cx="2580264" cy="212708"/>
          </a:xfrm>
        </p:spPr>
        <p:txBody>
          <a:bodyPr/>
          <a:lstStyle/>
          <a:p>
            <a:r>
              <a:rPr lang="fr-FR" dirty="0" smtClean="0"/>
              <a:t>Phase 1, ça l’est moins en pratique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>
          <a:xfrm>
            <a:off x="1387918" y="1636344"/>
            <a:ext cx="2678528" cy="212708"/>
          </a:xfrm>
        </p:spPr>
        <p:txBody>
          <a:bodyPr/>
          <a:lstStyle/>
          <a:p>
            <a:r>
              <a:rPr lang="fr-FR" dirty="0" smtClean="0"/>
              <a:t>Sur le papier c’est facile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78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IDS_2PC.potx" id="{FA056B21-D195-4106-9BCA-BF6B3FD2C092}" vid="{3C50D7CE-9D25-46E1-8705-647188C13599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quiredFrom xmlns="6d93d202-47fc-4405-873a-cab67cc5f1b2">Internal MS</AcquiredFrom>
    <IsSearchable xmlns="6d93d202-47fc-4405-873a-cab67cc5f1b2">false</IsSearchable>
    <EditorialStatus xmlns="6d93d202-47fc-4405-873a-cab67cc5f1b2">Complete</EditorialStatus>
    <OriginAsset xmlns="6d93d202-47fc-4405-873a-cab67cc5f1b2" xsi:nil="true"/>
    <ThumbnailAssetId xmlns="6d93d202-47fc-4405-873a-cab67cc5f1b2" xsi:nil="true"/>
    <TrustLevel xmlns="6d93d202-47fc-4405-873a-cab67cc5f1b2">1 Microsoft Managed Content</TrustLevel>
    <MarketSpecific xmlns="6d93d202-47fc-4405-873a-cab67cc5f1b2">false</MarketSpecific>
    <LocManualTestRequired xmlns="6d93d202-47fc-4405-873a-cab67cc5f1b2">false</LocManualTestRequired>
    <LocalizationTagsTaxHTField0 xmlns="6d93d202-47fc-4405-873a-cab67cc5f1b2">
      <Terms xmlns="http://schemas.microsoft.com/office/infopath/2007/PartnerControls"/>
    </LocalizationTagsTaxHTField0>
    <TPNamespace xmlns="6d93d202-47fc-4405-873a-cab67cc5f1b2" xsi:nil="true"/>
    <CampaignTagsTaxHTField0 xmlns="6d93d202-47fc-4405-873a-cab67cc5f1b2">
      <Terms xmlns="http://schemas.microsoft.com/office/infopath/2007/PartnerControls"/>
    </CampaignTagsTaxHTField0>
    <DirectSourceMarket xmlns="6d93d202-47fc-4405-873a-cab67cc5f1b2" xsi:nil="true"/>
    <LocLastLocAttemptVersionLookup xmlns="6d93d202-47fc-4405-873a-cab67cc5f1b2">250537</LocLastLocAttemptVersionLookup>
    <MachineTranslated xmlns="6d93d202-47fc-4405-873a-cab67cc5f1b2">false</MachineTranslated>
    <PlannedPubDate xmlns="6d93d202-47fc-4405-873a-cab67cc5f1b2" xsi:nil="true"/>
    <SubmitterId xmlns="6d93d202-47fc-4405-873a-cab67cc5f1b2" xsi:nil="true"/>
    <Downloads xmlns="6d93d202-47fc-4405-873a-cab67cc5f1b2">0</Downloads>
    <OriginalSourceMarket xmlns="6d93d202-47fc-4405-873a-cab67cc5f1b2" xsi:nil="true"/>
    <PublishTargets xmlns="6d93d202-47fc-4405-873a-cab67cc5f1b2">OfficeOnlineVNext</PublishTargets>
    <ArtSampleDocs xmlns="6d93d202-47fc-4405-873a-cab67cc5f1b2" xsi:nil="true"/>
    <ApprovalLog xmlns="6d93d202-47fc-4405-873a-cab67cc5f1b2" xsi:nil="true"/>
    <ApprovalStatus xmlns="6d93d202-47fc-4405-873a-cab67cc5f1b2">InProgress</ApprovalStatus>
    <TPComponent xmlns="6d93d202-47fc-4405-873a-cab67cc5f1b2" xsi:nil="true"/>
    <EditorialTags xmlns="6d93d202-47fc-4405-873a-cab67cc5f1b2" xsi:nil="true"/>
    <TPExecutable xmlns="6d93d202-47fc-4405-873a-cab67cc5f1b2" xsi:nil="true"/>
    <InternalTagsTaxHTField0 xmlns="6d93d202-47fc-4405-873a-cab67cc5f1b2">
      <Terms xmlns="http://schemas.microsoft.com/office/infopath/2007/PartnerControls"/>
    </InternalTagsTaxHTField0>
    <LastHandOff xmlns="6d93d202-47fc-4405-873a-cab67cc5f1b2" xsi:nil="true"/>
    <LocRecommendedHandoff xmlns="6d93d202-47fc-4405-873a-cab67cc5f1b2" xsi:nil="true"/>
    <BusinessGroup xmlns="6d93d202-47fc-4405-873a-cab67cc5f1b2" xsi:nil="true"/>
    <TPAppVersion xmlns="6d93d202-47fc-4405-873a-cab67cc5f1b2" xsi:nil="true"/>
    <VoteCount xmlns="6d93d202-47fc-4405-873a-cab67cc5f1b2" xsi:nil="true"/>
    <APAuthor xmlns="6d93d202-47fc-4405-873a-cab67cc5f1b2">
      <UserInfo>
        <DisplayName/>
        <AccountId>1229</AccountId>
        <AccountType/>
      </UserInfo>
    </APAuthor>
    <TPCommandLine xmlns="6d93d202-47fc-4405-873a-cab67cc5f1b2" xsi:nil="true"/>
    <UACurrentWords xmlns="6d93d202-47fc-4405-873a-cab67cc5f1b2" xsi:nil="true"/>
    <AssetId xmlns="6d93d202-47fc-4405-873a-cab67cc5f1b2">TP104334739</AssetId>
    <Manager xmlns="6d93d202-47fc-4405-873a-cab67cc5f1b2" xsi:nil="true"/>
    <NumericId xmlns="6d93d202-47fc-4405-873a-cab67cc5f1b2" xsi:nil="true"/>
    <HandoffToMSDN xmlns="6d93d202-47fc-4405-873a-cab67cc5f1b2" xsi:nil="true"/>
    <Markets xmlns="6d93d202-47fc-4405-873a-cab67cc5f1b2"/>
    <UALocComments xmlns="6d93d202-47fc-4405-873a-cab67cc5f1b2" xsi:nil="true"/>
    <UALocRecommendation xmlns="6d93d202-47fc-4405-873a-cab67cc5f1b2">Localize</UALocRecommendation>
    <Component xmlns="64acb2c5-0a2b-4bda-bd34-58e36cbb80d2" xsi:nil="true"/>
    <AssetStart xmlns="6d93d202-47fc-4405-873a-cab67cc5f1b2">2014-05-21T15:11:58+00:00</AssetStart>
    <CrawlForDependencies xmlns="6d93d202-47fc-4405-873a-cab67cc5f1b2">false</CrawlForDependencies>
    <LastModifiedDateTime xmlns="6d93d202-47fc-4405-873a-cab67cc5f1b2" xsi:nil="true"/>
    <LocMarketGroupTiers2 xmlns="6d93d202-47fc-4405-873a-cab67cc5f1b2" xsi:nil="true"/>
    <PublishStatusLookup xmlns="6d93d202-47fc-4405-873a-cab67cc5f1b2">
      <Value>615165</Value>
    </PublishStatusLookup>
    <AverageRating xmlns="6d93d202-47fc-4405-873a-cab67cc5f1b2" xsi:nil="true"/>
    <CSXUpdate xmlns="6d93d202-47fc-4405-873a-cab67cc5f1b2">false</CSXUpdate>
    <UAProjectedTotalWords xmlns="6d93d202-47fc-4405-873a-cab67cc5f1b2" xsi:nil="true"/>
    <AssetExpire xmlns="6d93d202-47fc-4405-873a-cab67cc5f1b2">2029-01-01T00:00:00+00:00</AssetExpire>
    <AssetType xmlns="6d93d202-47fc-4405-873a-cab67cc5f1b2" xsi:nil="true"/>
    <IntlLangReviewDate xmlns="6d93d202-47fc-4405-873a-cab67cc5f1b2" xsi:nil="true"/>
    <TPFriendlyName xmlns="6d93d202-47fc-4405-873a-cab67cc5f1b2" xsi:nil="true"/>
    <IntlLangReview xmlns="6d93d202-47fc-4405-873a-cab67cc5f1b2">false</IntlLangReview>
    <OOCacheId xmlns="6d93d202-47fc-4405-873a-cab67cc5f1b2" xsi:nil="true"/>
    <PolicheckWords xmlns="6d93d202-47fc-4405-873a-cab67cc5f1b2" xsi:nil="true"/>
    <TemplateStatus xmlns="6d93d202-47fc-4405-873a-cab67cc5f1b2">Complete</TemplateStatus>
    <CSXSubmissionMarket xmlns="6d93d202-47fc-4405-873a-cab67cc5f1b2" xsi:nil="true"/>
    <BlockPublish xmlns="6d93d202-47fc-4405-873a-cab67cc5f1b2">false</BlockPublish>
    <FriendlyTitle xmlns="6d93d202-47fc-4405-873a-cab67cc5f1b2" xsi:nil="true"/>
    <TPLaunchHelpLinkType xmlns="6d93d202-47fc-4405-873a-cab67cc5f1b2">Template</TPLaunchHelpLinkType>
    <LocComments xmlns="6d93d202-47fc-4405-873a-cab67cc5f1b2" xsi:nil="true"/>
    <Providers xmlns="6d93d202-47fc-4405-873a-cab67cc5f1b2" xsi:nil="true"/>
    <SourceTitle xmlns="6d93d202-47fc-4405-873a-cab67cc5f1b2" xsi:nil="true"/>
    <TemplateTemplateType xmlns="6d93d202-47fc-4405-873a-cab67cc5f1b2">PowerPoint Presentation Template</TemplateTemplateType>
    <TimesCloned xmlns="6d93d202-47fc-4405-873a-cab67cc5f1b2" xsi:nil="true"/>
    <ClipArtFilename xmlns="6d93d202-47fc-4405-873a-cab67cc5f1b2" xsi:nil="true"/>
    <APDescription xmlns="6d93d202-47fc-4405-873a-cab67cc5f1b2">Présentation PowerPoint éducative vivante et très colorée basée sur la thématique "Robots". Les enfants devraient adorer !</APDescription>
    <TaxCatchAll xmlns="6d93d202-47fc-4405-873a-cab67cc5f1b2"/>
    <TPApplication xmlns="6d93d202-47fc-4405-873a-cab67cc5f1b2" xsi:nil="true"/>
    <CSXHash xmlns="6d93d202-47fc-4405-873a-cab67cc5f1b2" xsi:nil="true"/>
    <PrimaryImageGen xmlns="6d93d202-47fc-4405-873a-cab67cc5f1b2">true</PrimaryImageGen>
    <ContentItem xmlns="6d93d202-47fc-4405-873a-cab67cc5f1b2" xsi:nil="true"/>
    <IsDeleted xmlns="6d93d202-47fc-4405-873a-cab67cc5f1b2">false</IsDeleted>
    <ShowIn xmlns="6d93d202-47fc-4405-873a-cab67cc5f1b2">Show everywhere</ShowIn>
    <BugNumber xmlns="6d93d202-47fc-4405-873a-cab67cc5f1b2" xsi:nil="true"/>
    <LegacyData xmlns="6d93d202-47fc-4405-873a-cab67cc5f1b2" xsi:nil="true"/>
    <TPLaunchHelpLink xmlns="6d93d202-47fc-4405-873a-cab67cc5f1b2" xsi:nil="true"/>
    <Milestone xmlns="6d93d202-47fc-4405-873a-cab67cc5f1b2" xsi:nil="true"/>
    <OriginalRelease xmlns="6d93d202-47fc-4405-873a-cab67cc5f1b2">15</OriginalRelease>
    <RecommendationsModifier xmlns="6d93d202-47fc-4405-873a-cab67cc5f1b2" xsi:nil="true"/>
    <ScenarioTagsTaxHTField0 xmlns="6d93d202-47fc-4405-873a-cab67cc5f1b2">
      <Terms xmlns="http://schemas.microsoft.com/office/infopath/2007/PartnerControls"/>
    </ScenarioTagsTaxHTField0>
    <UANotes xmlns="6d93d202-47fc-4405-873a-cab67cc5f1b2" xsi:nil="true"/>
    <FeatureTagsTaxHTField0 xmlns="6d93d202-47fc-4405-873a-cab67cc5f1b2">
      <Terms xmlns="http://schemas.microsoft.com/office/infopath/2007/PartnerControls"/>
    </FeatureTagsTaxHTField0>
    <IntlLangReviewer xmlns="6d93d202-47fc-4405-873a-cab67cc5f1b2" xsi:nil="true"/>
    <IntlLocPriority xmlns="6d93d202-47fc-4405-873a-cab67cc5f1b2" xsi:nil="true"/>
    <OpenTemplate xmlns="6d93d202-47fc-4405-873a-cab67cc5f1b2">true</OpenTemplate>
    <Provider xmlns="6d93d202-47fc-4405-873a-cab67cc5f1b2" xsi:nil="true"/>
    <CSXSubmissionDate xmlns="6d93d202-47fc-4405-873a-cab67cc5f1b2" xsi:nil="true"/>
    <Description0 xmlns="64acb2c5-0a2b-4bda-bd34-58e36cbb80d2" xsi:nil="true"/>
    <TPClientViewer xmlns="6d93d202-47fc-4405-873a-cab67cc5f1b2" xsi:nil="true"/>
    <DSATActionTaken xmlns="6d93d202-47fc-4405-873a-cab67cc5f1b2" xsi:nil="true"/>
    <APEditor xmlns="6d93d202-47fc-4405-873a-cab67cc5f1b2">
      <UserInfo>
        <DisplayName/>
        <AccountId xsi:nil="true"/>
        <AccountType/>
      </UserInfo>
    </APEditor>
    <TPInstallLocation xmlns="6d93d202-47fc-4405-873a-cab67cc5f1b2" xsi:nil="true"/>
    <OutputCachingOn xmlns="6d93d202-47fc-4405-873a-cab67cc5f1b2">false</OutputCachingOn>
    <ParentAssetId xmlns="6d93d202-47fc-4405-873a-cab67cc5f1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9924D1ECC420D47A2456556BC94F7370400BDF4491DEA4973499845289601F88B9F" ma:contentTypeVersion="55" ma:contentTypeDescription="Create a new document." ma:contentTypeScope="" ma:versionID="41eb558a2b826e6e4f9defd990175bec">
  <xsd:schema xmlns:xsd="http://www.w3.org/2001/XMLSchema" xmlns:xs="http://www.w3.org/2001/XMLSchema" xmlns:p="http://schemas.microsoft.com/office/2006/metadata/properties" xmlns:ns2="6d93d202-47fc-4405-873a-cab67cc5f1b2" xmlns:ns3="64acb2c5-0a2b-4bda-bd34-58e36cbb80d2" targetNamespace="http://schemas.microsoft.com/office/2006/metadata/properties" ma:root="true" ma:fieldsID="19deea0185cf7bc57eee9b90b1ba2ace" ns2:_="" ns3:_="">
    <xsd:import namespace="6d93d202-47fc-4405-873a-cab67cc5f1b2"/>
    <xsd:import namespace="64acb2c5-0a2b-4bda-bd34-58e36cbb80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3d202-47fc-4405-873a-cab67cc5f1b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79c007-7f28-4db9-9ba1-525d19a3279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0C6DD30-196A-4C6B-B1BF-A43F3B8ACD4F}" ma:internalName="CSXSubmissionMarket" ma:readOnly="false" ma:showField="MarketName" ma:web="6d93d202-47fc-4405-873a-cab67cc5f1b2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bb16b974-ed24-4278-8820-8e232d38904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7E2D4CA2-442A-4FDA-AA57-71B8C7B2C53C}" ma:internalName="InProjectListLookup" ma:readOnly="true" ma:showField="InProjectLis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fd9a49dc-3dbf-4047-b62d-1d587abe7b40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7E2D4CA2-442A-4FDA-AA57-71B8C7B2C53C}" ma:internalName="LastCompleteVersionLookup" ma:readOnly="true" ma:showField="LastComplete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7E2D4CA2-442A-4FDA-AA57-71B8C7B2C53C}" ma:internalName="LastPreviewErrorLookup" ma:readOnly="true" ma:showField="LastPreview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7E2D4CA2-442A-4FDA-AA57-71B8C7B2C53C}" ma:internalName="LastPreviewResultLookup" ma:readOnly="true" ma:showField="LastPreview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7E2D4CA2-442A-4FDA-AA57-71B8C7B2C53C}" ma:internalName="LastPreviewAttemptDateLookup" ma:readOnly="true" ma:showField="LastPreview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7E2D4CA2-442A-4FDA-AA57-71B8C7B2C53C}" ma:internalName="LastPreviewedByLookup" ma:readOnly="true" ma:showField="LastPreview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7E2D4CA2-442A-4FDA-AA57-71B8C7B2C53C}" ma:internalName="LastPreviewTimeLookup" ma:readOnly="true" ma:showField="LastPreview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7E2D4CA2-442A-4FDA-AA57-71B8C7B2C53C}" ma:internalName="LastPreviewVersionLookup" ma:readOnly="true" ma:showField="LastPreview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7E2D4CA2-442A-4FDA-AA57-71B8C7B2C53C}" ma:internalName="LastPublishErrorLookup" ma:readOnly="true" ma:showField="LastPublish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7E2D4CA2-442A-4FDA-AA57-71B8C7B2C53C}" ma:internalName="LastPublishResultLookup" ma:readOnly="true" ma:showField="LastPublish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7E2D4CA2-442A-4FDA-AA57-71B8C7B2C53C}" ma:internalName="LastPublishAttemptDateLookup" ma:readOnly="true" ma:showField="LastPublish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7E2D4CA2-442A-4FDA-AA57-71B8C7B2C53C}" ma:internalName="LastPublishedByLookup" ma:readOnly="true" ma:showField="LastPublish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7E2D4CA2-442A-4FDA-AA57-71B8C7B2C53C}" ma:internalName="LastPublishTimeLookup" ma:readOnly="true" ma:showField="LastPublish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7E2D4CA2-442A-4FDA-AA57-71B8C7B2C53C}" ma:internalName="LastPublishVersionLookup" ma:readOnly="true" ma:showField="LastPublish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4CDE398E-75A7-4993-8C61-2BFD31F64754}" ma:internalName="LocLastLocAttemptVersionLookup" ma:readOnly="false" ma:showField="LastLocAttemptVersion" ma:web="6d93d202-47fc-4405-873a-cab67cc5f1b2">
      <xsd:simpleType>
        <xsd:restriction base="dms:Lookup"/>
      </xsd:simpleType>
    </xsd:element>
    <xsd:element name="LocLastLocAttemptVersionTypeLookup" ma:index="72" nillable="true" ma:displayName="Loc Last Loc Attempt Version Type" ma:default="" ma:list="{4CDE398E-75A7-4993-8C61-2BFD31F64754}" ma:internalName="LocLastLocAttemptVersionTypeLookup" ma:readOnly="true" ma:showField="LastLocAttemptVersionType" ma:web="6d93d202-47fc-4405-873a-cab67cc5f1b2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4CDE398E-75A7-4993-8C61-2BFD31F64754}" ma:internalName="LocNewPublishedVersionLookup" ma:readOnly="true" ma:showField="NewPublishedVersion" ma:web="6d93d202-47fc-4405-873a-cab67cc5f1b2">
      <xsd:simpleType>
        <xsd:restriction base="dms:Lookup"/>
      </xsd:simpleType>
    </xsd:element>
    <xsd:element name="LocOverallHandbackStatusLookup" ma:index="76" nillable="true" ma:displayName="Loc Overall Handback Status" ma:default="" ma:list="{4CDE398E-75A7-4993-8C61-2BFD31F64754}" ma:internalName="LocOverallHandbackStatusLookup" ma:readOnly="true" ma:showField="OverallHandbackStatus" ma:web="6d93d202-47fc-4405-873a-cab67cc5f1b2">
      <xsd:simpleType>
        <xsd:restriction base="dms:Lookup"/>
      </xsd:simpleType>
    </xsd:element>
    <xsd:element name="LocOverallLocStatusLookup" ma:index="77" nillable="true" ma:displayName="Loc Overall Localize Status" ma:default="" ma:list="{4CDE398E-75A7-4993-8C61-2BFD31F64754}" ma:internalName="LocOverallLocStatusLookup" ma:readOnly="true" ma:showField="OverallLocStatus" ma:web="6d93d202-47fc-4405-873a-cab67cc5f1b2">
      <xsd:simpleType>
        <xsd:restriction base="dms:Lookup"/>
      </xsd:simpleType>
    </xsd:element>
    <xsd:element name="LocOverallPreviewStatusLookup" ma:index="78" nillable="true" ma:displayName="Loc Overall Preview Status" ma:default="" ma:list="{4CDE398E-75A7-4993-8C61-2BFD31F64754}" ma:internalName="LocOverallPreviewStatusLookup" ma:readOnly="true" ma:showField="OverallPreviewStatus" ma:web="6d93d202-47fc-4405-873a-cab67cc5f1b2">
      <xsd:simpleType>
        <xsd:restriction base="dms:Lookup"/>
      </xsd:simpleType>
    </xsd:element>
    <xsd:element name="LocOverallPublishStatusLookup" ma:index="79" nillable="true" ma:displayName="Loc Overall Publish Status" ma:default="" ma:list="{4CDE398E-75A7-4993-8C61-2BFD31F64754}" ma:internalName="LocOverallPublishStatusLookup" ma:readOnly="true" ma:showField="OverallPublishStatus" ma:web="6d93d202-47fc-4405-873a-cab67cc5f1b2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4CDE398E-75A7-4993-8C61-2BFD31F64754}" ma:internalName="LocProcessedForHandoffsLookup" ma:readOnly="true" ma:showField="ProcessedForHandoffs" ma:web="6d93d202-47fc-4405-873a-cab67cc5f1b2">
      <xsd:simpleType>
        <xsd:restriction base="dms:Lookup"/>
      </xsd:simpleType>
    </xsd:element>
    <xsd:element name="LocProcessedForMarketsLookup" ma:index="82" nillable="true" ma:displayName="Loc Processed For Markets" ma:default="" ma:list="{4CDE398E-75A7-4993-8C61-2BFD31F64754}" ma:internalName="LocProcessedForMarketsLookup" ma:readOnly="true" ma:showField="ProcessedForMarkets" ma:web="6d93d202-47fc-4405-873a-cab67cc5f1b2">
      <xsd:simpleType>
        <xsd:restriction base="dms:Lookup"/>
      </xsd:simpleType>
    </xsd:element>
    <xsd:element name="LocPublishedDependentAssetsLookup" ma:index="83" nillable="true" ma:displayName="Loc Published Dependent Assets" ma:default="" ma:list="{4CDE398E-75A7-4993-8C61-2BFD31F64754}" ma:internalName="LocPublishedDependentAssetsLookup" ma:readOnly="true" ma:showField="PublishedDependentAssets" ma:web="6d93d202-47fc-4405-873a-cab67cc5f1b2">
      <xsd:simpleType>
        <xsd:restriction base="dms:Lookup"/>
      </xsd:simpleType>
    </xsd:element>
    <xsd:element name="LocPublishedLinkedAssetsLookup" ma:index="84" nillable="true" ma:displayName="Loc Published Linked Assets" ma:default="" ma:list="{4CDE398E-75A7-4993-8C61-2BFD31F64754}" ma:internalName="LocPublishedLinkedAssetsLookup" ma:readOnly="true" ma:showField="PublishedLinkedAssets" ma:web="6d93d202-47fc-4405-873a-cab67cc5f1b2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db560eb5-700a-4f94-8fda-b57de4261f12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0C6DD30-196A-4C6B-B1BF-A43F3B8ACD4F}" ma:internalName="Markets" ma:readOnly="false" ma:showField="MarketNa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7E2D4CA2-442A-4FDA-AA57-71B8C7B2C53C}" ma:internalName="NumOfRatingsLookup" ma:readOnly="true" ma:showField="NumOfRating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7E2D4CA2-442A-4FDA-AA57-71B8C7B2C53C}" ma:internalName="PublishStatusLookup" ma:readOnly="false" ma:showField="PublishStatu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6e3f7319-fb8f-4449-8902-000ab73a856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11d213f5-ec09-44b6-a8be-9da225be7a8d}" ma:internalName="TaxCatchAll" ma:showField="CatchAllData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11d213f5-ec09-44b6-a8be-9da225be7a8d}" ma:internalName="TaxCatchAllLabel" ma:readOnly="true" ma:showField="CatchAllDataLabel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cb2c5-0a2b-4bda-bd34-58e36cbb80d2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2D211E1-1874-412B-9AD7-7929FED6FAC2}">
  <ds:schemaRefs>
    <ds:schemaRef ds:uri="http://schemas.microsoft.com/office/2006/documentManagement/types"/>
    <ds:schemaRef ds:uri="http://purl.org/dc/dcmitype/"/>
    <ds:schemaRef ds:uri="6d93d202-47fc-4405-873a-cab67cc5f1b2"/>
    <ds:schemaRef ds:uri="http://purl.org/dc/elements/1.1/"/>
    <ds:schemaRef ds:uri="http://schemas.microsoft.com/office/2006/metadata/properties"/>
    <ds:schemaRef ds:uri="64acb2c5-0a2b-4bda-bd34-58e36cbb80d2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95350D2-4828-4E45-9A59-21A4109340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93d202-47fc-4405-873a-cab67cc5f1b2"/>
    <ds:schemaRef ds:uri="64acb2c5-0a2b-4bda-bd34-58e36cbb80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35D6F2-D4E6-4AB1-9F40-961682F643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éducative - Thème Robots</Template>
  <TotalTime>0</TotalTime>
  <Words>248</Words>
  <Application>Microsoft Office PowerPoint</Application>
  <PresentationFormat>Affichage à l'écran (16:9)</PresentationFormat>
  <Paragraphs>23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Calibri</vt:lpstr>
      <vt:lpstr>Segoe Print</vt:lpstr>
      <vt:lpstr>Segoe UI Semibold</vt:lpstr>
      <vt:lpstr>Segoe UI Semilight</vt:lpstr>
      <vt:lpstr>SegoeBook</vt:lpstr>
      <vt:lpstr>Thème Office</vt:lpstr>
      <vt:lpstr>Le mBot de Makeblock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2021-02-05T08:01:06Z</dcterms:created>
  <dcterms:modified xsi:type="dcterms:W3CDTF">2021-02-24T10:55:59Z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0x01010069924D1ECC420D47A2456556BC94F7370400BDF4491DEA4973499845289601F88B9F</vt:lpwstr>
  </property>
</Properties>
</file>