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6" r:id="rId3"/>
    <p:sldId id="258" r:id="rId4"/>
    <p:sldId id="281" r:id="rId5"/>
    <p:sldId id="283" r:id="rId6"/>
    <p:sldId id="282" r:id="rId7"/>
    <p:sldId id="280" r:id="rId8"/>
    <p:sldId id="279" r:id="rId9"/>
    <p:sldId id="278" r:id="rId10"/>
    <p:sldId id="277" r:id="rId11"/>
    <p:sldId id="276" r:id="rId12"/>
    <p:sldId id="271" r:id="rId13"/>
    <p:sldId id="274" r:id="rId14"/>
    <p:sldId id="275" r:id="rId15"/>
    <p:sldId id="262" r:id="rId16"/>
    <p:sldId id="273" r:id="rId17"/>
    <p:sldId id="272" r:id="rId18"/>
    <p:sldId id="270" r:id="rId19"/>
    <p:sldId id="269" r:id="rId20"/>
    <p:sldId id="268" r:id="rId21"/>
    <p:sldId id="267" r:id="rId22"/>
    <p:sldId id="266" r:id="rId23"/>
    <p:sldId id="265" r:id="rId24"/>
    <p:sldId id="264" r:id="rId25"/>
    <p:sldId id="263" r:id="rId26"/>
    <p:sldId id="259" r:id="rId27"/>
    <p:sldId id="260" r:id="rId28"/>
    <p:sldId id="261" r:id="rId29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57F92-A9F6-4895-8A47-6971CAA4F8CF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F027D-1F72-47AD-BE97-A8645BFE1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057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59064-EAEB-488E-AD33-BFABA2C332E6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5B57B-B216-4CE0-96A1-65A3BE510E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14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5B57B-B216-4CE0-96A1-65A3BE510ED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39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0E0-D2D8-4764-8EF2-DE7C8D161CCE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0DA8-0D0E-4026-ADF5-B32017476A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95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0E0-D2D8-4764-8EF2-DE7C8D161CCE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0DA8-0D0E-4026-ADF5-B32017476A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94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0E0-D2D8-4764-8EF2-DE7C8D161CCE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0DA8-0D0E-4026-ADF5-B32017476A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8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0E0-D2D8-4764-8EF2-DE7C8D161CCE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0DA8-0D0E-4026-ADF5-B32017476A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7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0E0-D2D8-4764-8EF2-DE7C8D161CCE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0DA8-0D0E-4026-ADF5-B32017476A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83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0E0-D2D8-4764-8EF2-DE7C8D161CCE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0DA8-0D0E-4026-ADF5-B32017476A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63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0E0-D2D8-4764-8EF2-DE7C8D161CCE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0DA8-0D0E-4026-ADF5-B32017476A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90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0E0-D2D8-4764-8EF2-DE7C8D161CCE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0DA8-0D0E-4026-ADF5-B32017476A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35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0E0-D2D8-4764-8EF2-DE7C8D161CCE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0DA8-0D0E-4026-ADF5-B32017476A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05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0E0-D2D8-4764-8EF2-DE7C8D161CCE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0DA8-0D0E-4026-ADF5-B32017476A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96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D0E0-D2D8-4764-8EF2-DE7C8D161CCE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0DA8-0D0E-4026-ADF5-B32017476A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8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4D0E0-D2D8-4764-8EF2-DE7C8D161CCE}" type="datetimeFigureOut">
              <a:rPr lang="fr-FR" smtClean="0"/>
              <a:t>15/02/2021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0DA8-0D0E-4026-ADF5-B32017476A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43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037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>
                <a:latin typeface="Caladea" panose="02040503050406030204" pitchFamily="18" charset="0"/>
              </a:rPr>
              <a:t>Pour récupérer la </a:t>
            </a:r>
            <a:r>
              <a:rPr lang="fr-FR" sz="3600" dirty="0" smtClean="0">
                <a:latin typeface="Caladea" panose="02040503050406030204" pitchFamily="18" charset="0"/>
              </a:rPr>
              <a:t>fenêtre</a:t>
            </a:r>
            <a:endParaRPr lang="fr-FR" sz="3600" dirty="0">
              <a:latin typeface="Calade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02716"/>
            <a:ext cx="305492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latin typeface="Caladea" panose="02040503050406030204" pitchFamily="18" charset="0"/>
              </a:rPr>
              <a:t>Inutile d’enlever et remettre la clef, cliquez sur l’icône ordinateur ou poste de travail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127" y="1690688"/>
            <a:ext cx="6850935" cy="435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0552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>
                <a:latin typeface="Caladea" panose="02040503050406030204" pitchFamily="18" charset="0"/>
              </a:rPr>
              <a:t>Nous retrouvons la clef </a:t>
            </a:r>
            <a:r>
              <a:rPr lang="fr-FR" sz="3600" dirty="0" smtClean="0">
                <a:latin typeface="Caladea" panose="02040503050406030204" pitchFamily="18" charset="0"/>
              </a:rPr>
              <a:t>USB</a:t>
            </a:r>
            <a:endParaRPr lang="fr-FR" sz="3600" dirty="0">
              <a:latin typeface="Calade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322118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>
                <a:latin typeface="Caladea" panose="02040503050406030204" pitchFamily="18" charset="0"/>
              </a:rPr>
              <a:t>C’est ici que vous retrouvez l’ensemble des disques et des périphériques connectés à l’ordinateur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083" y="2041292"/>
            <a:ext cx="7437717" cy="392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2035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>
                <a:latin typeface="Caladea" panose="02040503050406030204" pitchFamily="18" charset="0"/>
              </a:rPr>
              <a:t>Double-cliquez sur la ligne de la clef USB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6749" y="1690688"/>
            <a:ext cx="9258502" cy="410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3150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000" dirty="0">
                <a:latin typeface="Caladea" panose="02040503050406030204" pitchFamily="18" charset="0"/>
              </a:rPr>
              <a:t>Voyons maintenant </a:t>
            </a:r>
            <a:r>
              <a:rPr lang="fr-FR" sz="4000" dirty="0" smtClean="0">
                <a:latin typeface="Caladea" panose="02040503050406030204" pitchFamily="18" charset="0"/>
              </a:rPr>
              <a:t>comment</a:t>
            </a:r>
            <a:br>
              <a:rPr lang="fr-FR" sz="4000" dirty="0" smtClean="0">
                <a:latin typeface="Caladea" panose="02040503050406030204" pitchFamily="18" charset="0"/>
              </a:rPr>
            </a:br>
            <a:r>
              <a:rPr lang="fr-FR" sz="4000" dirty="0" smtClean="0">
                <a:latin typeface="Caladea" panose="02040503050406030204" pitchFamily="18" charset="0"/>
              </a:rPr>
              <a:t>remplir </a:t>
            </a:r>
            <a:r>
              <a:rPr lang="fr-FR" sz="4000" dirty="0">
                <a:latin typeface="Caladea" panose="02040503050406030204" pitchFamily="18" charset="0"/>
              </a:rPr>
              <a:t>une clef USB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9271" y="1690688"/>
            <a:ext cx="8573457" cy="451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9465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000" dirty="0">
                <a:latin typeface="Caladea" panose="02040503050406030204" pitchFamily="18" charset="0"/>
              </a:rPr>
              <a:t>Pour ajouter des dossiers </a:t>
            </a:r>
            <a:r>
              <a:rPr lang="fr-FR" sz="4000" dirty="0" smtClean="0">
                <a:latin typeface="Caladea" panose="02040503050406030204" pitchFamily="18" charset="0"/>
              </a:rPr>
              <a:t>ou</a:t>
            </a:r>
            <a:br>
              <a:rPr lang="fr-FR" sz="4000" dirty="0" smtClean="0">
                <a:latin typeface="Caladea" panose="02040503050406030204" pitchFamily="18" charset="0"/>
              </a:rPr>
            </a:br>
            <a:r>
              <a:rPr lang="fr-FR" sz="4000" dirty="0" smtClean="0">
                <a:latin typeface="Caladea" panose="02040503050406030204" pitchFamily="18" charset="0"/>
              </a:rPr>
              <a:t>documents </a:t>
            </a:r>
            <a:r>
              <a:rPr lang="fr-FR" sz="4000" dirty="0">
                <a:latin typeface="Caladea" panose="02040503050406030204" pitchFamily="18" charset="0"/>
              </a:rPr>
              <a:t>dans la clef USB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5691" y="1825625"/>
            <a:ext cx="305492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latin typeface="Caladea" panose="02040503050406030204" pitchFamily="18" charset="0"/>
              </a:rPr>
              <a:t>Il suffit de copier/coller ou glisser/déposer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619" y="1348085"/>
            <a:ext cx="7879181" cy="482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5543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>
                <a:latin typeface="Caladea" panose="02040503050406030204" pitchFamily="18" charset="0"/>
              </a:rPr>
              <a:t>1</a:t>
            </a:r>
            <a:r>
              <a:rPr lang="fr-FR" sz="3600" baseline="30000" dirty="0">
                <a:latin typeface="Caladea" panose="02040503050406030204" pitchFamily="18" charset="0"/>
              </a:rPr>
              <a:t>er exemple : le « copier/coller »</a:t>
            </a:r>
            <a:r>
              <a:rPr lang="fr-FR" baseline="30000" dirty="0"/>
              <a:t/>
            </a:r>
            <a:br>
              <a:rPr lang="fr-FR" baseline="30000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330430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latin typeface="Caladea" panose="02040503050406030204" pitchFamily="18" charset="0"/>
              </a:rPr>
              <a:t>Sélectionner le fichier (dossier etc.) Cliquer « droit » puis sur « copier » (ou sur « accueil » puis sur « copier » Ctrl c 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509" y="1825625"/>
            <a:ext cx="7399745" cy="358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0931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>
                <a:latin typeface="Caladea" panose="02040503050406030204" pitchFamily="18" charset="0"/>
              </a:rPr>
              <a:t>Aller dans la fenêtre de la clef USB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6166" y="2064327"/>
            <a:ext cx="339436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latin typeface="Caladea" panose="02040503050406030204" pitchFamily="18" charset="0"/>
              </a:rPr>
              <a:t>Cliquez « droit » puis sur « coller » (ou Ctrl v)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530" y="2064327"/>
            <a:ext cx="8069297" cy="424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6655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23655" y="500062"/>
            <a:ext cx="83335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latin typeface="Caladea" panose="02040503050406030204" pitchFamily="18" charset="0"/>
              </a:rPr>
              <a:t>Le fichier ou document apparaît alors dans la clef USB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3091" y="1591760"/>
            <a:ext cx="7654636" cy="481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529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0245" y="500062"/>
            <a:ext cx="7571509" cy="1325563"/>
          </a:xfrm>
        </p:spPr>
        <p:txBody>
          <a:bodyPr/>
          <a:lstStyle/>
          <a:p>
            <a:r>
              <a:rPr lang="fr-FR" sz="3600" dirty="0">
                <a:latin typeface="Caladea" panose="02040503050406030204" pitchFamily="18" charset="0"/>
              </a:rPr>
              <a:t>2eme exemple : le « glisser/déposer »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262543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latin typeface="Caladea" panose="02040503050406030204" pitchFamily="18" charset="0"/>
              </a:rPr>
              <a:t>il faut impérativement que les deux fenêtres soient ouvertes et visibles en même temps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636" y="1825625"/>
            <a:ext cx="8026411" cy="4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8110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2077" y="500062"/>
            <a:ext cx="84478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latin typeface="Caladea" panose="02040503050406030204" pitchFamily="18" charset="0"/>
              </a:rPr>
              <a:t>Garder le bouton gauche de la souris sur le fichier ou dossier à déplacer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3248891" cy="4351338"/>
          </a:xfrm>
        </p:spPr>
        <p:txBody>
          <a:bodyPr/>
          <a:lstStyle/>
          <a:p>
            <a:pPr marL="0" marR="0" indent="0" algn="ctr">
              <a:buNone/>
            </a:pPr>
            <a:r>
              <a:rPr lang="fr-FR" b="0" i="0" u="none" strike="noStrike" dirty="0" smtClean="0">
                <a:solidFill>
                  <a:srgbClr val="2E2D2D"/>
                </a:solidFill>
                <a:latin typeface="Caladea" panose="02040503050406030204" pitchFamily="18" charset="0"/>
              </a:rPr>
              <a:t>Enfoncer le bouton gauche sur le fichier pour le glisser dans le dossier de la clef USB (ici la fraise)</a:t>
            </a:r>
            <a:endParaRPr lang="fr-FR" sz="2000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091" y="1825625"/>
            <a:ext cx="7688824" cy="410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0018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140" y="2520723"/>
            <a:ext cx="7193165" cy="371665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45727" y="401781"/>
            <a:ext cx="97465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>
                <a:latin typeface="Caladea" panose="02040503050406030204" pitchFamily="18" charset="0"/>
              </a:rPr>
              <a:t>La clef USB est un support de stockage amovible</a:t>
            </a:r>
            <a:r>
              <a:rPr lang="fr-FR" sz="3600" dirty="0" smtClean="0">
                <a:latin typeface="Caladea" panose="02040503050406030204" pitchFamily="18" charset="0"/>
              </a:rPr>
              <a:t>.</a:t>
            </a:r>
          </a:p>
          <a:p>
            <a:pPr algn="ctr"/>
            <a:r>
              <a:rPr lang="fr-FR" sz="3600" dirty="0" smtClean="0">
                <a:latin typeface="Caladea" panose="02040503050406030204" pitchFamily="18" charset="0"/>
              </a:rPr>
              <a:t>(</a:t>
            </a:r>
            <a:r>
              <a:rPr lang="fr-FR" sz="3600" dirty="0">
                <a:latin typeface="Caladea" panose="02040503050406030204" pitchFamily="18" charset="0"/>
              </a:rPr>
              <a:t>externe à </a:t>
            </a:r>
            <a:r>
              <a:rPr lang="fr-FR" sz="3600" dirty="0" smtClean="0">
                <a:latin typeface="Caladea" panose="02040503050406030204" pitchFamily="18" charset="0"/>
              </a:rPr>
              <a:t>l’ordinateur</a:t>
            </a:r>
            <a:r>
              <a:rPr lang="fr-FR" sz="3600" dirty="0" smtClean="0"/>
              <a:t>)</a:t>
            </a:r>
            <a:endParaRPr lang="fr-FR" sz="3600" dirty="0" smtClean="0">
              <a:effectLst/>
            </a:endParaRP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163446" y="1645918"/>
            <a:ext cx="67425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Caladea" panose="02040503050406030204" pitchFamily="18" charset="0"/>
              </a:rPr>
              <a:t>Elle sert en général d’intermédiaire pour </a:t>
            </a:r>
            <a:r>
              <a:rPr lang="fr-FR" sz="2400" dirty="0" smtClean="0">
                <a:latin typeface="Caladea" panose="02040503050406030204" pitchFamily="18" charset="0"/>
              </a:rPr>
              <a:t>transiter</a:t>
            </a:r>
          </a:p>
          <a:p>
            <a:pPr algn="ctr"/>
            <a:r>
              <a:rPr lang="fr-FR" sz="2400" dirty="0" smtClean="0">
                <a:latin typeface="Caladea" panose="02040503050406030204" pitchFamily="18" charset="0"/>
              </a:rPr>
              <a:t>des </a:t>
            </a:r>
            <a:r>
              <a:rPr lang="fr-FR" sz="2400" dirty="0">
                <a:latin typeface="Caladea" panose="02040503050406030204" pitchFamily="18" charset="0"/>
              </a:rPr>
              <a:t>fichiers d’un ordinateur à un autre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7644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prstClr val="black"/>
                </a:solidFill>
                <a:latin typeface="Caladea" panose="02040503050406030204" pitchFamily="18" charset="0"/>
              </a:rPr>
              <a:t>Et relâcher le bouton</a:t>
            </a:r>
            <a:r>
              <a:rPr lang="fr-FR" sz="5400" dirty="0">
                <a:solidFill>
                  <a:prstClr val="black"/>
                </a:solidFill>
                <a:latin typeface="Lucida Sans" panose="020B0602030504020204" pitchFamily="34" charset="0"/>
              </a:rPr>
              <a:t/>
            </a:r>
            <a:br>
              <a:rPr lang="fr-FR" sz="5400" dirty="0">
                <a:solidFill>
                  <a:prstClr val="black"/>
                </a:solidFill>
                <a:latin typeface="Lucida Sans" panose="020B0602030504020204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2209800" cy="4351338"/>
          </a:xfrm>
        </p:spPr>
        <p:txBody>
          <a:bodyPr/>
          <a:lstStyle/>
          <a:p>
            <a:pPr marL="0" marR="0" indent="0" algn="ctr">
              <a:buNone/>
            </a:pPr>
            <a:r>
              <a:rPr lang="fr-FR" b="0" i="0" u="none" strike="noStrike" dirty="0" smtClean="0">
                <a:solidFill>
                  <a:srgbClr val="2E2D2D"/>
                </a:solidFill>
                <a:latin typeface="Caladea" panose="02040503050406030204" pitchFamily="18" charset="0"/>
              </a:rPr>
              <a:t>Relâcher le bouton pour « déposer » le fichier (dossier etc.), et voilà.</a:t>
            </a:r>
            <a:endParaRPr lang="fr-FR" sz="2000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054" y="1690687"/>
            <a:ext cx="8271332" cy="42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8030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599" y="365125"/>
            <a:ext cx="9531927" cy="132556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prstClr val="black"/>
                </a:solidFill>
                <a:latin typeface="Caladea" panose="02040503050406030204" pitchFamily="18" charset="0"/>
              </a:rPr>
              <a:t>Les deux solutions permettent de déposer plusieurs fichiers en même temps</a:t>
            </a:r>
            <a:r>
              <a:rPr lang="fr-FR" sz="6000" dirty="0">
                <a:solidFill>
                  <a:prstClr val="black"/>
                </a:solidFill>
                <a:latin typeface="Lucida Sans" panose="020B0602030504020204" pitchFamily="34" charset="0"/>
              </a:rPr>
              <a:t/>
            </a:r>
            <a:br>
              <a:rPr lang="fr-FR" sz="6000" dirty="0">
                <a:solidFill>
                  <a:prstClr val="black"/>
                </a:solidFill>
                <a:latin typeface="Lucida Sans" panose="020B0602030504020204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9153" y="1690688"/>
            <a:ext cx="3248891" cy="4351338"/>
          </a:xfrm>
        </p:spPr>
        <p:txBody>
          <a:bodyPr/>
          <a:lstStyle/>
          <a:p>
            <a:pPr marL="0" marR="0" indent="0" algn="ctr">
              <a:buNone/>
            </a:pPr>
            <a:r>
              <a:rPr lang="fr-FR" b="0" i="0" u="none" strike="noStrike" dirty="0" smtClean="0">
                <a:solidFill>
                  <a:srgbClr val="2E2D2D"/>
                </a:solidFill>
                <a:latin typeface="Caladea" panose="02040503050406030204" pitchFamily="18" charset="0"/>
              </a:rPr>
              <a:t>Appuyez sur la touche Ctrl et sans la lâcher sélectionnez les fichiers voulus avec le curseur</a:t>
            </a:r>
            <a:endParaRPr lang="fr-FR" sz="2000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044" y="1690688"/>
            <a:ext cx="7960486" cy="386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2170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algn="ctr"/>
            <a:r>
              <a:rPr lang="fr-FR" b="0" i="0" u="none" strike="noStrike" dirty="0" smtClean="0">
                <a:solidFill>
                  <a:srgbClr val="2E2D2D"/>
                </a:solidFill>
                <a:latin typeface="Caladea" panose="02040503050406030204" pitchFamily="18" charset="0"/>
              </a:rPr>
              <a:t>Ici 3 fruits</a:t>
            </a:r>
            <a:r>
              <a:rPr lang="fr-FR" sz="2400" dirty="0">
                <a:solidFill>
                  <a:prstClr val="black"/>
                </a:solidFill>
                <a:latin typeface="Lucida Sans" panose="020B0602030504020204" pitchFamily="34" charset="0"/>
              </a:rPr>
              <a:t/>
            </a:r>
            <a:br>
              <a:rPr lang="fr-FR" sz="2400" dirty="0">
                <a:solidFill>
                  <a:prstClr val="black"/>
                </a:solidFill>
                <a:latin typeface="Lucida Sans" panose="020B0602030504020204" pitchFamily="34" charset="0"/>
              </a:rPr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39" y="1228995"/>
            <a:ext cx="10221321" cy="52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8898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>
                <a:solidFill>
                  <a:prstClr val="black"/>
                </a:solidFill>
                <a:latin typeface="Caladea" panose="02040503050406030204" pitchFamily="18" charset="0"/>
              </a:rPr>
              <a:t>L’inverse est aussi possible, on peut prendre des éléments de la clef et les déposer dans l’ordinateur.</a:t>
            </a:r>
            <a:endParaRPr lang="fr-FR" sz="3200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r>
              <a:rPr lang="fr-FR" sz="3200" dirty="0">
                <a:solidFill>
                  <a:prstClr val="black"/>
                </a:solidFill>
                <a:latin typeface="Caladea" panose="02040503050406030204" pitchFamily="18" charset="0"/>
              </a:rPr>
              <a:t>Pour ce faire, exécuter les mêmes opérations citées précédemment mais de la clef USB vers l’ordinateur dans le dossier de votre choix.</a:t>
            </a:r>
            <a:endParaRPr lang="fr-FR" sz="3200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r>
              <a:rPr lang="fr-FR" sz="3200" dirty="0">
                <a:solidFill>
                  <a:prstClr val="black"/>
                </a:solidFill>
                <a:latin typeface="Caladea" panose="02040503050406030204" pitchFamily="18" charset="0"/>
              </a:rPr>
              <a:t>Les fichiers transférés ne disparaissent pas ils sont copiés.</a:t>
            </a:r>
            <a:endParaRPr lang="fr-FR" sz="3200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443926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2891" y="1423843"/>
            <a:ext cx="10515600" cy="4351338"/>
          </a:xfrm>
        </p:spPr>
        <p:txBody>
          <a:bodyPr/>
          <a:lstStyle/>
          <a:p>
            <a:r>
              <a:rPr lang="fr-FR" sz="3200" dirty="0"/>
              <a:t>Il est aussi possible de créer un nouveau dossier dans la clef USB, pour cela cliquer côté droit dans la fenêtre de la clef USB et aller sur « nouveau » puis sur « dossier » .</a:t>
            </a:r>
          </a:p>
          <a:p>
            <a:r>
              <a:rPr lang="fr-FR" sz="3200" dirty="0"/>
              <a:t>Pour supprimer un fichier ou un dossier cliquez « droit »  sur le fichier que vous voulez mettre à la poubelle puis « supprimer » . Vous pouvez aussi renommer un fichier, toujours cliquer « droit » puis « renommer </a:t>
            </a:r>
            <a:r>
              <a:rPr lang="fr-FR" sz="3200" dirty="0" smtClean="0"/>
              <a:t>».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98834535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8345" y="365125"/>
            <a:ext cx="9372600" cy="132556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prstClr val="black"/>
                </a:solidFill>
                <a:latin typeface="Caladea" panose="02040503050406030204" pitchFamily="18" charset="0"/>
              </a:rPr>
              <a:t>Pour conclure, comment retirer correctement une clef USB</a:t>
            </a:r>
            <a:r>
              <a:rPr lang="fr-FR" sz="5400" dirty="0">
                <a:solidFill>
                  <a:prstClr val="black"/>
                </a:solidFill>
                <a:latin typeface="Lucida Sans" panose="020B0602030504020204" pitchFamily="34" charset="0"/>
              </a:rPr>
              <a:t/>
            </a:r>
            <a:br>
              <a:rPr lang="fr-FR" sz="5400" dirty="0">
                <a:solidFill>
                  <a:prstClr val="black"/>
                </a:solidFill>
                <a:latin typeface="Lucida Sans" panose="020B0602030504020204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7363" y="1978025"/>
            <a:ext cx="2736273" cy="4351338"/>
          </a:xfrm>
        </p:spPr>
        <p:txBody>
          <a:bodyPr>
            <a:normAutofit/>
          </a:bodyPr>
          <a:lstStyle/>
          <a:p>
            <a:pPr marL="0" marR="0" indent="0" algn="ctr">
              <a:buNone/>
            </a:pPr>
            <a:r>
              <a:rPr lang="fr-FR" sz="2400" b="0" i="0" u="none" strike="noStrike" dirty="0" smtClean="0">
                <a:solidFill>
                  <a:srgbClr val="2E2D2D"/>
                </a:solidFill>
                <a:latin typeface="Caladea" panose="02040503050406030204" pitchFamily="18" charset="0"/>
              </a:rPr>
              <a:t>Il faut repérer en bas à droite de la barre de tâche cette icône</a:t>
            </a:r>
            <a:endParaRPr lang="fr-FR" sz="2400" dirty="0">
              <a:solidFill>
                <a:prstClr val="black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636" y="2216571"/>
            <a:ext cx="7828537" cy="387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6745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prstClr val="black"/>
                </a:solidFill>
                <a:latin typeface="Caladea" panose="02040503050406030204" pitchFamily="18" charset="0"/>
              </a:rPr>
              <a:t>Sélectionner le port de la clef USB </a:t>
            </a:r>
            <a:r>
              <a:rPr lang="fr-FR" dirty="0" smtClean="0">
                <a:solidFill>
                  <a:prstClr val="black"/>
                </a:solidFill>
                <a:latin typeface="Caladea" panose="02040503050406030204" pitchFamily="18" charset="0"/>
              </a:rPr>
              <a:t>à</a:t>
            </a:r>
            <a:br>
              <a:rPr lang="fr-FR" dirty="0" smtClean="0">
                <a:solidFill>
                  <a:prstClr val="black"/>
                </a:solidFill>
                <a:latin typeface="Caladea" panose="02040503050406030204" pitchFamily="18" charset="0"/>
              </a:rPr>
            </a:br>
            <a:r>
              <a:rPr lang="fr-FR" dirty="0" smtClean="0">
                <a:solidFill>
                  <a:prstClr val="black"/>
                </a:solidFill>
                <a:latin typeface="Caladea" panose="02040503050406030204" pitchFamily="18" charset="0"/>
              </a:rPr>
              <a:t>retirer</a:t>
            </a:r>
            <a:r>
              <a:rPr lang="fr-FR" sz="5400" dirty="0">
                <a:solidFill>
                  <a:prstClr val="black"/>
                </a:solidFill>
                <a:latin typeface="Lucida Sans" panose="020B0602030504020204" pitchFamily="34" charset="0"/>
              </a:rPr>
              <a:t/>
            </a:r>
            <a:br>
              <a:rPr lang="fr-FR" sz="5400" dirty="0">
                <a:solidFill>
                  <a:prstClr val="black"/>
                </a:solidFill>
                <a:latin typeface="Lucida Sans" panose="020B0602030504020204" pitchFamily="34" charset="0"/>
              </a:rPr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3692" y="1690688"/>
            <a:ext cx="10164616" cy="43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8182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291" y="10301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prstClr val="black"/>
                </a:solidFill>
                <a:latin typeface="Caladea" panose="02040503050406030204" pitchFamily="18" charset="0"/>
              </a:rPr>
              <a:t>Cliquez dessus avec le bouton gauche et sélectionner le port de la clef USB à retirer</a:t>
            </a:r>
            <a:r>
              <a:rPr lang="fr-FR" sz="5400" dirty="0">
                <a:solidFill>
                  <a:prstClr val="black"/>
                </a:solidFill>
                <a:latin typeface="Lucida Sans" panose="020B0602030504020204" pitchFamily="34" charset="0"/>
              </a:rPr>
              <a:t/>
            </a:r>
            <a:br>
              <a:rPr lang="fr-FR" sz="5400" dirty="0">
                <a:solidFill>
                  <a:prstClr val="black"/>
                </a:solidFill>
                <a:latin typeface="Lucida Sans" panose="020B0602030504020204" pitchFamily="34" charset="0"/>
              </a:rPr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291" y="2225465"/>
            <a:ext cx="9923427" cy="428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67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7273" y="666244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prstClr val="black"/>
                </a:solidFill>
                <a:latin typeface="Caladea" panose="02040503050406030204" pitchFamily="18" charset="0"/>
              </a:rPr>
              <a:t>Vous pouvez retirer la clef USB</a:t>
            </a:r>
            <a:r>
              <a:rPr lang="fr-FR" sz="5400" dirty="0">
                <a:solidFill>
                  <a:prstClr val="black"/>
                </a:solidFill>
                <a:latin typeface="Lucida Sans" panose="020B0602030504020204" pitchFamily="34" charset="0"/>
              </a:rPr>
              <a:t/>
            </a:r>
            <a:br>
              <a:rPr lang="fr-FR" sz="5400" dirty="0">
                <a:solidFill>
                  <a:prstClr val="black"/>
                </a:solidFill>
                <a:latin typeface="Lucida Sans" panose="020B0602030504020204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2279073" cy="4351338"/>
          </a:xfrm>
        </p:spPr>
        <p:txBody>
          <a:bodyPr/>
          <a:lstStyle/>
          <a:p>
            <a:pPr marL="0" marR="0" indent="0" algn="ctr">
              <a:buNone/>
            </a:pPr>
            <a:r>
              <a:rPr lang="fr-FR" sz="2400" b="0" i="0" u="none" strike="noStrike" dirty="0" smtClean="0">
                <a:solidFill>
                  <a:srgbClr val="2E2D2D"/>
                </a:solidFill>
                <a:latin typeface="Caladea" panose="02040503050406030204" pitchFamily="18" charset="0"/>
              </a:rPr>
              <a:t>Un message apparaît alors disant que vous pouvez retirer la clef USB en toute sécurité</a:t>
            </a:r>
            <a:endParaRPr lang="fr-FR" sz="2400" dirty="0">
              <a:solidFill>
                <a:prstClr val="black"/>
              </a:solidFill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73" y="1825625"/>
            <a:ext cx="8682897" cy="38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75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1654" y="30970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latin typeface="Caladea" panose="02040503050406030204" pitchFamily="18" charset="0"/>
              </a:rPr>
              <a:t>Chaque clef USB dispose d’une capacité </a:t>
            </a:r>
            <a:r>
              <a:rPr lang="fr-FR" sz="4000" dirty="0" smtClean="0">
                <a:latin typeface="Caladea" panose="02040503050406030204" pitchFamily="18" charset="0"/>
              </a:rPr>
              <a:t>de</a:t>
            </a:r>
            <a:br>
              <a:rPr lang="fr-FR" sz="4000" dirty="0" smtClean="0">
                <a:latin typeface="Caladea" panose="02040503050406030204" pitchFamily="18" charset="0"/>
              </a:rPr>
            </a:br>
            <a:r>
              <a:rPr lang="fr-FR" sz="4000" dirty="0" smtClean="0">
                <a:latin typeface="Caladea" panose="02040503050406030204" pitchFamily="18" charset="0"/>
              </a:rPr>
              <a:t>stockage exprimée </a:t>
            </a:r>
            <a:r>
              <a:rPr lang="fr-FR" sz="4000" dirty="0">
                <a:latin typeface="Caladea" panose="02040503050406030204" pitchFamily="18" charset="0"/>
              </a:rPr>
              <a:t>en giga octet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65407"/>
            <a:ext cx="10515600" cy="4351338"/>
          </a:xfrm>
        </p:spPr>
        <p:txBody>
          <a:bodyPr/>
          <a:lstStyle/>
          <a:p>
            <a:r>
              <a:rPr lang="fr-FR" sz="2000" dirty="0">
                <a:latin typeface="Caladea" panose="02040503050406030204" pitchFamily="18" charset="0"/>
              </a:rPr>
              <a:t>Cette capacité est souvent indiquée sur la clef elle même.</a:t>
            </a:r>
          </a:p>
          <a:p>
            <a:r>
              <a:rPr lang="fr-FR" sz="2000" dirty="0">
                <a:latin typeface="Caladea" panose="02040503050406030204" pitchFamily="18" charset="0"/>
              </a:rPr>
              <a:t>On peut visualiser sous la forme d’une barre de progression la place encore disponible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044" y="2478882"/>
            <a:ext cx="7623956" cy="39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94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7344" y="382071"/>
            <a:ext cx="9989129" cy="189007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latin typeface="Caladea" panose="02040503050406030204" pitchFamily="18" charset="0"/>
              </a:rPr>
              <a:t>Pour remplir une clef USB (</a:t>
            </a:r>
            <a:r>
              <a:rPr lang="fr-FR" sz="4000" dirty="0" smtClean="0">
                <a:latin typeface="Caladea" panose="02040503050406030204" pitchFamily="18" charset="0"/>
              </a:rPr>
              <a:t>et inversement)</a:t>
            </a:r>
            <a:br>
              <a:rPr lang="fr-FR" sz="4000" dirty="0" smtClean="0">
                <a:latin typeface="Caladea" panose="02040503050406030204" pitchFamily="18" charset="0"/>
              </a:rPr>
            </a:br>
            <a:r>
              <a:rPr lang="fr-FR" sz="4000" dirty="0" smtClean="0">
                <a:latin typeface="Caladea" panose="02040503050406030204" pitchFamily="18" charset="0"/>
              </a:rPr>
              <a:t>on </a:t>
            </a:r>
            <a:r>
              <a:rPr lang="fr-FR" sz="4000" dirty="0">
                <a:latin typeface="Caladea" panose="02040503050406030204" pitchFamily="18" charset="0"/>
              </a:rPr>
              <a:t>peut utiliser les mêmes techniques </a:t>
            </a:r>
            <a:r>
              <a:rPr lang="fr-FR" sz="4000" dirty="0" smtClean="0">
                <a:latin typeface="Caladea" panose="02040503050406030204" pitchFamily="18" charset="0"/>
              </a:rPr>
              <a:t>et déplacer</a:t>
            </a:r>
            <a:br>
              <a:rPr lang="fr-FR" sz="4000" dirty="0" smtClean="0">
                <a:latin typeface="Caladea" panose="02040503050406030204" pitchFamily="18" charset="0"/>
              </a:rPr>
            </a:br>
            <a:r>
              <a:rPr lang="fr-FR" sz="4000" dirty="0" smtClean="0">
                <a:latin typeface="Caladea" panose="02040503050406030204" pitchFamily="18" charset="0"/>
              </a:rPr>
              <a:t>les </a:t>
            </a:r>
            <a:r>
              <a:rPr lang="fr-FR" sz="4000" dirty="0">
                <a:latin typeface="Caladea" panose="02040503050406030204" pitchFamily="18" charset="0"/>
              </a:rPr>
              <a:t>fichiers de la clef vers l’ordinateur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5691" y="2549236"/>
            <a:ext cx="3429000" cy="3600018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latin typeface="Caladea" panose="02040503050406030204" pitchFamily="18" charset="0"/>
              </a:rPr>
              <a:t>Ces techniques sont indispensables à maîtriser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500" y="2430022"/>
            <a:ext cx="7050136" cy="371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89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000" dirty="0">
                <a:latin typeface="Caladea" panose="02040503050406030204" pitchFamily="18" charset="0"/>
              </a:rPr>
              <a:t>Ces techniques se valent pour </a:t>
            </a:r>
            <a:r>
              <a:rPr lang="fr-FR" sz="4000" dirty="0" smtClean="0">
                <a:latin typeface="Caladea" panose="02040503050406030204" pitchFamily="18" charset="0"/>
              </a:rPr>
              <a:t>les</a:t>
            </a:r>
            <a:br>
              <a:rPr lang="fr-FR" sz="4000" dirty="0" smtClean="0">
                <a:latin typeface="Caladea" panose="02040503050406030204" pitchFamily="18" charset="0"/>
              </a:rPr>
            </a:br>
            <a:r>
              <a:rPr lang="fr-FR" sz="4000" dirty="0" smtClean="0">
                <a:latin typeface="Caladea" panose="02040503050406030204" pitchFamily="18" charset="0"/>
              </a:rPr>
              <a:t>clefs </a:t>
            </a:r>
            <a:r>
              <a:rPr lang="fr-FR" sz="4000" dirty="0">
                <a:latin typeface="Caladea" panose="02040503050406030204" pitchFamily="18" charset="0"/>
              </a:rPr>
              <a:t>USB et les disques durs externes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1155" y="1690688"/>
            <a:ext cx="7769690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43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000" dirty="0">
                <a:latin typeface="Caladea" panose="02040503050406030204" pitchFamily="18" charset="0"/>
              </a:rPr>
              <a:t>Insérer la clef dans un port USB </a:t>
            </a:r>
            <a:r>
              <a:rPr lang="fr-FR" sz="4000" dirty="0" smtClean="0">
                <a:latin typeface="Caladea" panose="02040503050406030204" pitchFamily="18" charset="0"/>
              </a:rPr>
              <a:t>libre,</a:t>
            </a:r>
            <a:br>
              <a:rPr lang="fr-FR" sz="4000" dirty="0" smtClean="0">
                <a:latin typeface="Caladea" panose="02040503050406030204" pitchFamily="18" charset="0"/>
              </a:rPr>
            </a:br>
            <a:r>
              <a:rPr lang="fr-FR" sz="4000" dirty="0" smtClean="0">
                <a:latin typeface="Caladea" panose="02040503050406030204" pitchFamily="18" charset="0"/>
              </a:rPr>
              <a:t>vérifier </a:t>
            </a:r>
            <a:r>
              <a:rPr lang="fr-FR" sz="4000" dirty="0">
                <a:latin typeface="Caladea" panose="02040503050406030204" pitchFamily="18" charset="0"/>
              </a:rPr>
              <a:t>le sens d’insertion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3062" y="1690688"/>
            <a:ext cx="8625876" cy="46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5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600" y="489816"/>
            <a:ext cx="92202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latin typeface="Caladea" panose="02040503050406030204" pitchFamily="18" charset="0"/>
              </a:rPr>
              <a:t>Une fenêtre de dialogue devrait </a:t>
            </a:r>
            <a:r>
              <a:rPr lang="fr-FR" sz="4000" dirty="0" smtClean="0">
                <a:latin typeface="Caladea" panose="02040503050406030204" pitchFamily="18" charset="0"/>
              </a:rPr>
              <a:t>s’ouvrir,</a:t>
            </a:r>
            <a:br>
              <a:rPr lang="fr-FR" sz="4000" dirty="0" smtClean="0">
                <a:latin typeface="Caladea" panose="02040503050406030204" pitchFamily="18" charset="0"/>
              </a:rPr>
            </a:br>
            <a:r>
              <a:rPr lang="fr-FR" sz="4000" dirty="0" smtClean="0">
                <a:latin typeface="Caladea" panose="02040503050406030204" pitchFamily="18" charset="0"/>
              </a:rPr>
              <a:t>il </a:t>
            </a:r>
            <a:r>
              <a:rPr lang="fr-FR" sz="4000" dirty="0">
                <a:latin typeface="Caladea" panose="02040503050406030204" pitchFamily="18" charset="0"/>
              </a:rPr>
              <a:t>y a plusieurs choix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131127"/>
            <a:ext cx="2860964" cy="3045836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 smtClean="0">
                <a:latin typeface="Caladea" panose="02040503050406030204" pitchFamily="18" charset="0"/>
              </a:rPr>
              <a:t>Cliquez </a:t>
            </a:r>
            <a:r>
              <a:rPr lang="fr-FR" sz="2400" dirty="0">
                <a:latin typeface="Caladea" panose="02040503050406030204" pitchFamily="18" charset="0"/>
              </a:rPr>
              <a:t>sur : ouvrir le dossier et afficher les fichiers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924" y="1690688"/>
            <a:ext cx="7623876" cy="40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8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44265" y="672099"/>
            <a:ext cx="522662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latin typeface="Caladea" panose="02040503050406030204" pitchFamily="18" charset="0"/>
              </a:rPr>
              <a:t>Le contenu de la clef </a:t>
            </a:r>
            <a:r>
              <a:rPr lang="fr-FR" sz="4000" dirty="0" smtClean="0">
                <a:latin typeface="Caladea" panose="02040503050406030204" pitchFamily="18" charset="0"/>
              </a:rPr>
              <a:t>apparaît</a:t>
            </a:r>
            <a:br>
              <a:rPr lang="fr-FR" sz="4000" dirty="0" smtClean="0">
                <a:latin typeface="Caladea" panose="02040503050406030204" pitchFamily="18" charset="0"/>
              </a:rPr>
            </a:br>
            <a:r>
              <a:rPr lang="fr-FR" sz="4000" dirty="0" smtClean="0">
                <a:latin typeface="Caladea" panose="02040503050406030204" pitchFamily="18" charset="0"/>
              </a:rPr>
              <a:t>alors </a:t>
            </a:r>
            <a:r>
              <a:rPr lang="fr-FR" sz="4000" dirty="0">
                <a:latin typeface="Caladea" panose="02040503050406030204" pitchFamily="18" charset="0"/>
              </a:rPr>
              <a:t>dans une fenêtre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2791691" cy="4351338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aladea" panose="02040503050406030204" pitchFamily="18" charset="0"/>
              </a:rPr>
              <a:t>Le nom de la clef apparaît en haut à gauche de la fenêtre</a:t>
            </a:r>
          </a:p>
          <a:p>
            <a:endParaRPr lang="fr-FR" sz="2400" dirty="0">
              <a:latin typeface="Caladea" panose="02040503050406030204" pitchFamily="18" charset="0"/>
            </a:endParaRPr>
          </a:p>
          <a:p>
            <a:endParaRPr lang="fr-FR" sz="2400" dirty="0">
              <a:latin typeface="Caladea" panose="02040503050406030204" pitchFamily="18" charset="0"/>
            </a:endParaRPr>
          </a:p>
          <a:p>
            <a:r>
              <a:rPr lang="fr-FR" sz="2400" dirty="0">
                <a:latin typeface="Caladea" panose="02040503050406030204" pitchFamily="18" charset="0"/>
              </a:rPr>
              <a:t>Ici la clef est de marque </a:t>
            </a:r>
            <a:r>
              <a:rPr lang="fr-FR" sz="2400" dirty="0" smtClean="0">
                <a:latin typeface="Caladea" panose="02040503050406030204" pitchFamily="18" charset="0"/>
              </a:rPr>
              <a:t>CORSAIR</a:t>
            </a:r>
            <a:endParaRPr lang="fr-FR" sz="2400" dirty="0">
              <a:latin typeface="Caladea" panose="020405030504060302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891" y="2169699"/>
            <a:ext cx="7422623" cy="41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4389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>
                <a:latin typeface="Caladea" panose="02040503050406030204" pitchFamily="18" charset="0"/>
              </a:rPr>
              <a:t>Pour fermer la fenêtre, </a:t>
            </a:r>
            <a:r>
              <a:rPr lang="fr-FR" sz="3600" dirty="0" smtClean="0">
                <a:latin typeface="Caladea" panose="02040503050406030204" pitchFamily="18" charset="0"/>
              </a:rPr>
              <a:t>cliquer</a:t>
            </a:r>
            <a:br>
              <a:rPr lang="fr-FR" sz="3600" dirty="0" smtClean="0">
                <a:latin typeface="Caladea" panose="02040503050406030204" pitchFamily="18" charset="0"/>
              </a:rPr>
            </a:br>
            <a:r>
              <a:rPr lang="fr-FR" sz="3600" dirty="0" smtClean="0">
                <a:latin typeface="Caladea" panose="02040503050406030204" pitchFamily="18" charset="0"/>
              </a:rPr>
              <a:t>sur </a:t>
            </a:r>
            <a:r>
              <a:rPr lang="fr-FR" sz="3600" dirty="0">
                <a:latin typeface="Caladea" panose="02040503050406030204" pitchFamily="18" charset="0"/>
              </a:rPr>
              <a:t>la croix (rouge</a:t>
            </a:r>
            <a:r>
              <a:rPr lang="fr-FR" sz="3600" dirty="0" smtClean="0">
                <a:latin typeface="Caladea" panose="02040503050406030204" pitchFamily="18" charset="0"/>
              </a:rPr>
              <a:t>)</a:t>
            </a:r>
            <a:endParaRPr lang="fr-FR" sz="3600" dirty="0">
              <a:latin typeface="Caladea" panose="020405030504060302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4885" y="1690688"/>
            <a:ext cx="7342230" cy="453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6689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466</Words>
  <Application>Microsoft Office PowerPoint</Application>
  <PresentationFormat>Grand écran</PresentationFormat>
  <Paragraphs>53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Caladea</vt:lpstr>
      <vt:lpstr>Calibri</vt:lpstr>
      <vt:lpstr>Calibri Light</vt:lpstr>
      <vt:lpstr>Lucida Sans</vt:lpstr>
      <vt:lpstr>Thème Office</vt:lpstr>
      <vt:lpstr>Présentation PowerPoint</vt:lpstr>
      <vt:lpstr>Présentation PowerPoint</vt:lpstr>
      <vt:lpstr>Chaque clef USB dispose d’une capacité de stockage exprimée en giga octet </vt:lpstr>
      <vt:lpstr>Pour remplir une clef USB (et inversement) on peut utiliser les mêmes techniques et déplacer les fichiers de la clef vers l’ordinateur </vt:lpstr>
      <vt:lpstr>Ces techniques se valent pour les clefs USB et les disques durs externes </vt:lpstr>
      <vt:lpstr>Insérer la clef dans un port USB libre, vérifier le sens d’insertion </vt:lpstr>
      <vt:lpstr>Une fenêtre de dialogue devrait s’ouvrir, il y a plusieurs choix </vt:lpstr>
      <vt:lpstr>Le contenu de la clef apparaît alors dans une fenêtre </vt:lpstr>
      <vt:lpstr>Pour fermer la fenêtre, cliquer sur la croix (rouge)</vt:lpstr>
      <vt:lpstr>Pour récupérer la fenêtre</vt:lpstr>
      <vt:lpstr>Nous retrouvons la clef USB</vt:lpstr>
      <vt:lpstr>Double-cliquez sur la ligne de la clef USB </vt:lpstr>
      <vt:lpstr>Voyons maintenant comment remplir une clef USB </vt:lpstr>
      <vt:lpstr>Pour ajouter des dossiers ou documents dans la clef USB </vt:lpstr>
      <vt:lpstr>1er exemple : le « copier/coller » </vt:lpstr>
      <vt:lpstr>Aller dans la fenêtre de la clef USB </vt:lpstr>
      <vt:lpstr>Le fichier ou document apparaît alors dans la clef USB </vt:lpstr>
      <vt:lpstr>2eme exemple : le « glisser/déposer » </vt:lpstr>
      <vt:lpstr>Garder le bouton gauche de la souris sur le fichier ou dossier à déplacer </vt:lpstr>
      <vt:lpstr>Et relâcher le bouton </vt:lpstr>
      <vt:lpstr>Les deux solutions permettent de déposer plusieurs fichiers en même temps </vt:lpstr>
      <vt:lpstr>Ici 3 fruits </vt:lpstr>
      <vt:lpstr>Présentation PowerPoint</vt:lpstr>
      <vt:lpstr>Présentation PowerPoint</vt:lpstr>
      <vt:lpstr>Pour conclure, comment retirer correctement une clef USB </vt:lpstr>
      <vt:lpstr>Sélectionner le port de la clef USB à retirer </vt:lpstr>
      <vt:lpstr>Cliquez dessus avec le bouton gauche et sélectionner le port de la clef USB à retirer </vt:lpstr>
      <vt:lpstr>Vous pouvez retirer la clef USB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REMN</dc:creator>
  <cp:lastModifiedBy>Laurent REMN</cp:lastModifiedBy>
  <cp:revision>28</cp:revision>
  <cp:lastPrinted>2021-02-15T14:23:37Z</cp:lastPrinted>
  <dcterms:created xsi:type="dcterms:W3CDTF">2021-02-15T10:28:23Z</dcterms:created>
  <dcterms:modified xsi:type="dcterms:W3CDTF">2021-02-15T14:29:14Z</dcterms:modified>
</cp:coreProperties>
</file>