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7" r:id="rId3"/>
    <p:sldId id="276" r:id="rId4"/>
    <p:sldId id="268" r:id="rId5"/>
    <p:sldId id="272" r:id="rId6"/>
    <p:sldId id="264" r:id="rId7"/>
    <p:sldId id="278" r:id="rId8"/>
    <p:sldId id="277" r:id="rId9"/>
    <p:sldId id="273" r:id="rId10"/>
    <p:sldId id="262" r:id="rId11"/>
    <p:sldId id="269" r:id="rId12"/>
    <p:sldId id="261" r:id="rId13"/>
    <p:sldId id="258" r:id="rId14"/>
    <p:sldId id="271" r:id="rId15"/>
    <p:sldId id="274" r:id="rId16"/>
    <p:sldId id="275" r:id="rId17"/>
    <p:sldId id="260" r:id="rId18"/>
    <p:sldId id="279" r:id="rId19"/>
  </p:sldIdLst>
  <p:sldSz cx="12188825" cy="6858000"/>
  <p:notesSz cx="6797675" cy="9928225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t REMN" initials="LR" lastIdx="0" clrIdx="0">
    <p:extLst>
      <p:ext uri="{19B8F6BF-5375-455C-9EA6-DF929625EA0E}">
        <p15:presenceInfo xmlns:p15="http://schemas.microsoft.com/office/powerpoint/2012/main" userId="0f55fc4afac0f4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8" autoAdjust="0"/>
    <p:restoredTop sz="94660"/>
  </p:normalViewPr>
  <p:slideViewPr>
    <p:cSldViewPr showGuides="1">
      <p:cViewPr varScale="1">
        <p:scale>
          <a:sx n="87" d="100"/>
          <a:sy n="87" d="100"/>
        </p:scale>
        <p:origin x="60" y="360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85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761C43-90B0-443C-86EC-3C0DD5DA01AA}" type="datetime1">
              <a:rPr lang="fr-FR" smtClean="0"/>
              <a:t>22/02/2021</a:t>
            </a:fld>
            <a:endParaRPr lang="fr-FR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69C82B5-293F-43D8-BDBA-2AB8C5A97E24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62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94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29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90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88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69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85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58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1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060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6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53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978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fr-FR" smtClean="0"/>
              <a:pPr rtl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48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0" name="Rectangle 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1" name="Rectangle 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2" name="Rectangle 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cxnSp>
        <p:nvCxnSpPr>
          <p:cNvPr id="13" name="Connecteur droit 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cxnSp>
        <p:nvCxnSpPr>
          <p:cNvPr id="15" name="Connecteur droit 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 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ctrTitle" hasCustomPrompt="1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8CB63F34-E62A-42EB-8BBE-5D97981BDF99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28D6F8-A827-43B4-8C73-878D7AB60B7E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8" name="Rectangle 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0" name="Rectangle 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 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 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cxnSp>
        <p:nvCxnSpPr>
          <p:cNvPr id="14" name="Connecteur droit 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E86DE-C0F5-4589-B42C-0AB3ABDBEEBE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D930E9-522E-4B98-907D-6FC3AD7E907B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 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0" name="Rectangle 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4" name="Rectangle 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1" name="Rectangle 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cxnSp>
        <p:nvCxnSpPr>
          <p:cNvPr id="22" name="Connecteur droit 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 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cxnSp>
        <p:nvCxnSpPr>
          <p:cNvPr id="23" name="Connecteur droit 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7" name="Rectangle 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 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30" name="Rectangle 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cxnSp>
        <p:nvCxnSpPr>
          <p:cNvPr id="31" name="Connecteur droit 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 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cxnSp>
        <p:nvCxnSpPr>
          <p:cNvPr id="33" name="Connecteur droit 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1081AF74-AAE7-463E-86C0-EE02064F8F51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F495EE-B4EF-444D-88BC-CEAB1749D92D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5F29F0-A14F-4F4F-8A89-9D96995D09F4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5A8DC8-1EBC-45BD-B5DA-23DB3A320D95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6" name="Rectangle 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cxnSp>
        <p:nvCxnSpPr>
          <p:cNvPr id="7" name="Connecteur droit 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9DDFE8-5D0F-4294-BF0D-BCBA491BB07D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fr-FR" noProof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cxnSp>
        <p:nvCxnSpPr>
          <p:cNvPr id="10" name="Connecteur droit 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1C5F71-8AAC-4C18-9BBC-93A1054C5EED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fr-FR" noProof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8" name="Rectangle 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1828A8D0-70DF-4270-BFE1-B980037453FE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DC1BBB0-96F0-4077-A278-0F3FB5C104D3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0" name="Connecteur droit 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fr-FR" noProof="0"/>
          </a:p>
        </p:txBody>
      </p:sp>
      <p:sp>
        <p:nvSpPr>
          <p:cNvPr id="8" name="Rectangle 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9" name="Rectangle 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4" name="Connecteur droit 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 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fr-FR" noProof="0"/>
          </a:p>
        </p:txBody>
      </p:sp>
      <p:cxnSp>
        <p:nvCxnSpPr>
          <p:cNvPr id="16" name="Connecteur droit 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CC995AA8-4435-43C9-8D68-A9F4972684AF}" type="datetime1">
              <a:rPr lang="fr-FR" noProof="0" smtClean="0"/>
              <a:t>22/02/2021</a:t>
            </a:fld>
            <a:endParaRPr lang="fr-FR" noProof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gif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19.jpg"/><Relationship Id="rId4" Type="http://schemas.openxmlformats.org/officeDocument/2006/relationships/hyperlink" Target="https://fr.freedownloadmanager.org/Windows-PC/Arduino-GRATUIT.html" TargetMode="External"/><Relationship Id="rId9" Type="http://schemas.openxmlformats.org/officeDocument/2006/relationships/hyperlink" Target="https://fr.wikipedia.org/wiki/USB_Type-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hyperlink" Target="http://sciences-du-numerique.fr/projet-arduino-pour-la-specialite-isn/code-source-du-de-electronique/58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duino.blaisepascal.fr/les-ports-numerique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rad.fr/arduino" TargetMode="External"/><Relationship Id="rId2" Type="http://schemas.openxmlformats.org/officeDocument/2006/relationships/hyperlink" Target="https://boutique.semageek.com/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gif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1924" y="1124744"/>
            <a:ext cx="10414893" cy="2680127"/>
          </a:xfrm>
        </p:spPr>
        <p:txBody>
          <a:bodyPr rtlCol="0"/>
          <a:lstStyle/>
          <a:p>
            <a:pPr algn="ctr"/>
            <a:r>
              <a:rPr lang="fr-FR" b="1" dirty="0">
                <a:latin typeface="Caladea" panose="02040503050406030204" pitchFamily="18" charset="0"/>
              </a:rPr>
              <a:t>Fabrication d’un </a:t>
            </a:r>
            <a:r>
              <a:rPr lang="fr-FR" b="1" dirty="0" smtClean="0">
                <a:latin typeface="Caladea" panose="02040503050406030204" pitchFamily="18" charset="0"/>
              </a:rPr>
              <a:t>dé numérique</a:t>
            </a:r>
            <a:endParaRPr lang="fr-FR" b="1" dirty="0">
              <a:latin typeface="Caladea" panose="020405030504060302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910836" y="4653136"/>
            <a:ext cx="2729639" cy="1116085"/>
          </a:xfrm>
        </p:spPr>
        <p:txBody>
          <a:bodyPr rtlCol="0">
            <a:normAutofit/>
          </a:bodyPr>
          <a:lstStyle/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CRP La </a:t>
            </a:r>
            <a:r>
              <a:rPr lang="fr-FR" sz="2000" dirty="0" err="1" smtClean="0">
                <a:latin typeface="Caladea" panose="02040503050406030204" pitchFamily="18" charset="0"/>
              </a:rPr>
              <a:t>Mothe</a:t>
            </a:r>
            <a:endParaRPr lang="fr-FR" sz="2000" dirty="0" smtClean="0">
              <a:latin typeface="Caladea" panose="02040503050406030204" pitchFamily="18" charset="0"/>
            </a:endParaRPr>
          </a:p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Laurent REMN</a:t>
            </a:r>
          </a:p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01 Mars 2021</a:t>
            </a:r>
          </a:p>
          <a:p>
            <a:pPr rtl="0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850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75" y="5637581"/>
            <a:ext cx="1200150" cy="1200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57908" y="692696"/>
            <a:ext cx="845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aladea" panose="02040503050406030204" pitchFamily="18" charset="0"/>
              </a:rPr>
              <a:t>Les outils nécessaires pour la programmation arduino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557908" y="184482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4"/>
              </a:rPr>
              <a:t>Le logiciel arduino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1429415"/>
            <a:ext cx="1200150" cy="12001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02324" y="1858227"/>
            <a:ext cx="4022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adea" panose="02040503050406030204" pitchFamily="18" charset="0"/>
              </a:rPr>
              <a:t>Pour téléverser le code commande.</a:t>
            </a:r>
            <a:endParaRPr lang="fr-FR" sz="2000" dirty="0">
              <a:latin typeface="Caladea" panose="020405030504060302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66249" y="3356992"/>
            <a:ext cx="9134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adea" panose="02040503050406030204" pitchFamily="18" charset="0"/>
              </a:rPr>
              <a:t>Un ordinateur                                                                         ou tablette, smartphone</a:t>
            </a:r>
          </a:p>
          <a:p>
            <a:r>
              <a:rPr lang="fr-FR" sz="2000" dirty="0">
                <a:latin typeface="Caladea" panose="02040503050406030204" pitchFamily="18" charset="0"/>
              </a:rPr>
              <a:t> </a:t>
            </a:r>
            <a:r>
              <a:rPr lang="fr-FR" sz="2000" dirty="0" smtClean="0">
                <a:latin typeface="Caladea" panose="02040503050406030204" pitchFamily="18" charset="0"/>
              </a:rPr>
              <a:t>                                                                                                    avec une connexion Bluetooth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0" y="4068878"/>
            <a:ext cx="2736304" cy="27363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5148588"/>
            <a:ext cx="2424343" cy="15343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17" y="4066873"/>
            <a:ext cx="2323828" cy="14508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4250790"/>
            <a:ext cx="711886" cy="711886"/>
          </a:xfrm>
          <a:prstGeom prst="rect">
            <a:avLst/>
          </a:prstGeom>
        </p:spPr>
      </p:pic>
      <p:pic>
        <p:nvPicPr>
          <p:cNvPr id="13" name="Image 12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18" y="5437030"/>
            <a:ext cx="2731390" cy="144464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133365" y="6159350"/>
            <a:ext cx="2276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Caladea" panose="02040503050406030204" pitchFamily="18" charset="0"/>
              </a:rPr>
              <a:t>Ou avec </a:t>
            </a:r>
            <a:r>
              <a:rPr lang="fr-FR" sz="2000" dirty="0" smtClean="0">
                <a:latin typeface="Caladea" panose="02040503050406030204" pitchFamily="18" charset="0"/>
              </a:rPr>
              <a:t>un </a:t>
            </a:r>
          </a:p>
          <a:p>
            <a:r>
              <a:rPr lang="fr-FR" sz="2000" dirty="0" err="1" smtClean="0">
                <a:latin typeface="Caladea" panose="02040503050406030204" pitchFamily="18" charset="0"/>
              </a:rPr>
              <a:t>usb</a:t>
            </a:r>
            <a:r>
              <a:rPr lang="fr-FR" sz="2000" dirty="0" smtClean="0">
                <a:latin typeface="Caladea" panose="02040503050406030204" pitchFamily="18" charset="0"/>
              </a:rPr>
              <a:t> </a:t>
            </a:r>
            <a:r>
              <a:rPr lang="fr-FR" sz="2000" dirty="0">
                <a:latin typeface="Caladea" panose="02040503050406030204" pitchFamily="18" charset="0"/>
              </a:rPr>
              <a:t>type C Hub Pro</a:t>
            </a:r>
          </a:p>
        </p:txBody>
      </p:sp>
    </p:spTree>
    <p:extLst>
      <p:ext uri="{BB962C8B-B14F-4D97-AF65-F5344CB8AC3E}">
        <p14:creationId xmlns:p14="http://schemas.microsoft.com/office/powerpoint/2010/main" val="40228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 6"/>
          <p:cNvSpPr>
            <a:spLocks noGrp="1"/>
          </p:cNvSpPr>
          <p:nvPr>
            <p:ph sz="half" idx="2"/>
          </p:nvPr>
        </p:nvSpPr>
        <p:spPr>
          <a:xfrm>
            <a:off x="1434086" y="188640"/>
            <a:ext cx="10101500" cy="1565429"/>
          </a:xfrm>
        </p:spPr>
        <p:txBody>
          <a:bodyPr rtlCol="0"/>
          <a:lstStyle/>
          <a:p>
            <a:pPr marL="0" indent="0" algn="ctr">
              <a:buNone/>
            </a:pPr>
            <a:r>
              <a:rPr lang="fr-FR" sz="2400" dirty="0">
                <a:latin typeface="Caladea" panose="02040503050406030204" pitchFamily="18" charset="0"/>
              </a:rPr>
              <a:t>Le principe de la programmation</a:t>
            </a:r>
            <a:endParaRPr lang="fr-FR" sz="2400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r-FR" sz="2000" dirty="0" smtClean="0">
                <a:latin typeface="Caladea" panose="02040503050406030204" pitchFamily="18" charset="0"/>
              </a:rPr>
              <a:t>La </a:t>
            </a:r>
            <a:r>
              <a:rPr lang="fr-FR" sz="2000" dirty="0">
                <a:latin typeface="Caladea" panose="02040503050406030204" pitchFamily="18" charset="0"/>
              </a:rPr>
              <a:t>programmation, appelée aussi codage, est l'ensemble des activités qui permettent l'écriture des programmes informatiques (utilisés, par exemple, pour les logiciels ou les jeux vidéos). </a:t>
            </a:r>
            <a:endParaRPr lang="fr-FR" sz="2000" dirty="0" smtClean="0">
              <a:latin typeface="Caladea" panose="02040503050406030204" pitchFamily="18" charset="0"/>
            </a:endParaRP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36" y="1699085"/>
            <a:ext cx="8884800" cy="51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00" y="260648"/>
            <a:ext cx="9782801" cy="3312368"/>
          </a:xfrm>
        </p:spPr>
        <p:txBody>
          <a:bodyPr rtlCol="0">
            <a:normAutofit/>
          </a:bodyPr>
          <a:lstStyle/>
          <a:p>
            <a:pPr algn="ctr" rtl="0"/>
            <a:r>
              <a:rPr lang="fr-FR" dirty="0" smtClean="0"/>
              <a:t>On trouvera le code commande pour cet atelier</a:t>
            </a:r>
            <a:br>
              <a:rPr lang="fr-FR" dirty="0" smtClean="0"/>
            </a:br>
            <a:r>
              <a:rPr lang="fr-FR" dirty="0" smtClean="0"/>
              <a:t>ici 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21" y="1417637"/>
            <a:ext cx="3853616" cy="3038498"/>
          </a:xfrm>
          <a:prstGeom prst="rect">
            <a:avLst/>
          </a:prstGeom>
        </p:spPr>
      </p:pic>
      <p:pic>
        <p:nvPicPr>
          <p:cNvPr id="8" name="Imag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37" y="2547603"/>
            <a:ext cx="4036386" cy="28602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5442816"/>
            <a:ext cx="3986226" cy="14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 4"/>
          <p:cNvSpPr>
            <a:spLocks noGrp="1"/>
          </p:cNvSpPr>
          <p:nvPr>
            <p:ph type="body" idx="1"/>
          </p:nvPr>
        </p:nvSpPr>
        <p:spPr>
          <a:xfrm>
            <a:off x="2494012" y="764704"/>
            <a:ext cx="7264623" cy="1150203"/>
          </a:xfrm>
        </p:spPr>
        <p:txBody>
          <a:bodyPr rtlCol="0">
            <a:normAutofit fontScale="77500" lnSpcReduction="20000"/>
          </a:bodyPr>
          <a:lstStyle/>
          <a:p>
            <a:r>
              <a:rPr lang="fr-FR" dirty="0">
                <a:latin typeface="Caladea" panose="02040503050406030204" pitchFamily="18" charset="0"/>
              </a:rPr>
              <a:t>Les pin 0 et 1 sont utilisés pour communiquer avec le moniteur série et la pin 13 </a:t>
            </a:r>
            <a:r>
              <a:rPr lang="fr-FR" dirty="0" smtClean="0">
                <a:latin typeface="Caladea" panose="02040503050406030204" pitchFamily="18" charset="0"/>
              </a:rPr>
              <a:t>est reliée </a:t>
            </a:r>
            <a:r>
              <a:rPr lang="fr-FR" dirty="0">
                <a:latin typeface="Caladea" panose="02040503050406030204" pitchFamily="18" charset="0"/>
              </a:rPr>
              <a:t>à la led sur la carte arduino donc mieux vaut éviter de les utiliser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4505"/>
            <a:ext cx="1200150" cy="12001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518"/>
            <a:ext cx="12188825" cy="383598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73932" y="5949280"/>
            <a:ext cx="628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adea" panose="02040503050406030204" pitchFamily="18" charset="0"/>
              </a:rPr>
              <a:t>Les orifices d’une carte arduino se nomment des « pin ».</a:t>
            </a:r>
            <a:endParaRPr lang="fr-FR" sz="2000" dirty="0"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93436" y="360363"/>
            <a:ext cx="9782801" cy="1239837"/>
          </a:xfrm>
        </p:spPr>
        <p:txBody>
          <a:bodyPr rtlCol="0">
            <a:normAutofit fontScale="90000"/>
          </a:bodyPr>
          <a:lstStyle/>
          <a:p>
            <a:r>
              <a:rPr lang="fr-FR" dirty="0">
                <a:latin typeface="Caladea" panose="02040503050406030204" pitchFamily="18" charset="0"/>
              </a:rPr>
              <a:t>La plupart des cartes Arduino ont une LED intégrée. Sur le modèle UNO, elle est liée au </a:t>
            </a:r>
            <a:r>
              <a:rPr lang="fr-FR" dirty="0">
                <a:latin typeface="Caladea" panose="02040503050406030204" pitchFamily="18" charset="0"/>
                <a:hlinkClick r:id="rId3"/>
              </a:rPr>
              <a:t>port numérique</a:t>
            </a:r>
            <a:r>
              <a:rPr lang="fr-FR" dirty="0">
                <a:latin typeface="Caladea" panose="02040503050406030204" pitchFamily="18" charset="0"/>
              </a:rPr>
              <a:t> </a:t>
            </a:r>
            <a:r>
              <a:rPr lang="fr-FR" b="1" dirty="0">
                <a:latin typeface="Caladea" panose="02040503050406030204" pitchFamily="18" charset="0"/>
              </a:rPr>
              <a:t>13</a:t>
            </a:r>
            <a:r>
              <a:rPr lang="fr-FR" dirty="0">
                <a:latin typeface="Caladea" panose="02040503050406030204" pitchFamily="18" charset="0"/>
              </a:rPr>
              <a:t> et elle est </a:t>
            </a:r>
            <a:r>
              <a:rPr lang="fr-FR" b="1" dirty="0">
                <a:latin typeface="Caladea" panose="02040503050406030204" pitchFamily="18" charset="0"/>
              </a:rPr>
              <a:t>orange</a:t>
            </a:r>
            <a:r>
              <a:rPr lang="fr-FR" dirty="0">
                <a:latin typeface="Caladea" panose="02040503050406030204" pitchFamily="18" charset="0"/>
              </a:rPr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20" y="1600200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22" y="2492894"/>
            <a:ext cx="5356987" cy="42238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157701" y="3589168"/>
            <a:ext cx="40062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 écrire le scripte du code,</a:t>
            </a:r>
          </a:p>
          <a:p>
            <a:r>
              <a:rPr lang="fr-FR" dirty="0"/>
              <a:t>n</a:t>
            </a:r>
            <a:r>
              <a:rPr lang="fr-FR" dirty="0" smtClean="0"/>
              <a:t>ous allons partir du principe</a:t>
            </a:r>
          </a:p>
          <a:p>
            <a:r>
              <a:rPr lang="fr-FR" dirty="0"/>
              <a:t>q</a:t>
            </a:r>
            <a:r>
              <a:rPr lang="fr-FR" dirty="0" smtClean="0"/>
              <a:t>ue le 1 du dé numérique sera</a:t>
            </a:r>
          </a:p>
          <a:p>
            <a:r>
              <a:rPr lang="fr-FR" dirty="0"/>
              <a:t>e</a:t>
            </a:r>
            <a:r>
              <a:rPr lang="fr-FR" dirty="0" smtClean="0"/>
              <a:t>n haut à gauche et sera lié au pin 2,</a:t>
            </a:r>
          </a:p>
          <a:p>
            <a:r>
              <a:rPr lang="fr-FR" dirty="0" smtClean="0"/>
              <a:t>Le 2 sur le pin 3 etc.</a:t>
            </a:r>
          </a:p>
          <a:p>
            <a:endParaRPr lang="fr-FR" dirty="0"/>
          </a:p>
          <a:p>
            <a:r>
              <a:rPr lang="fr-FR" dirty="0" smtClean="0"/>
              <a:t>Le bouton poussoir sera sur le pin 9.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2" y="13634"/>
            <a:ext cx="4367825" cy="30553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62364" y="548680"/>
            <a:ext cx="363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faut installer Arduino dans le pc.</a:t>
            </a:r>
          </a:p>
          <a:p>
            <a:r>
              <a:rPr lang="fr-FR" dirty="0" smtClean="0"/>
              <a:t>Puis, écrire le code.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5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58" y="260648"/>
            <a:ext cx="4476750" cy="16954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2146627"/>
            <a:ext cx="5177002" cy="47251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25860" y="908318"/>
            <a:ext cx="4551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adea" panose="02040503050406030204" pitchFamily="18" charset="0"/>
              </a:rPr>
              <a:t>Quand le code est fini, il faut aller sur</a:t>
            </a:r>
          </a:p>
          <a:p>
            <a:r>
              <a:rPr lang="fr-FR" sz="2000" dirty="0" smtClean="0">
                <a:latin typeface="Caladea" panose="02040503050406030204" pitchFamily="18" charset="0"/>
              </a:rPr>
              <a:t>la flèche « téléverser » et cliquer dessus.</a:t>
            </a:r>
            <a:endParaRPr lang="fr-FR" sz="2000" dirty="0">
              <a:latin typeface="Caladea" panose="020405030504060302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21563" y="4005064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flèche devient jaune et le</a:t>
            </a:r>
          </a:p>
          <a:p>
            <a:r>
              <a:rPr lang="fr-FR" dirty="0" smtClean="0"/>
              <a:t>téléchargement est en cours.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40" y="5671621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23" y="2177878"/>
            <a:ext cx="3511065" cy="46814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8" y="2176580"/>
            <a:ext cx="3511065" cy="46814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62" y="2176580"/>
            <a:ext cx="3511065" cy="468142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80301" y="665830"/>
            <a:ext cx="980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adea" panose="02040503050406030204" pitchFamily="18" charset="0"/>
              </a:rPr>
              <a:t>Une fois la programmation téléversée, on teste en appuyant sur le bouton</a:t>
            </a:r>
          </a:p>
          <a:p>
            <a:r>
              <a:rPr lang="fr-FR" sz="2400" dirty="0" smtClean="0">
                <a:latin typeface="Caladea" panose="02040503050406030204" pitchFamily="18" charset="0"/>
              </a:rPr>
              <a:t>poussoir et les leds doivent s’allumer aléatoirement. </a:t>
            </a:r>
            <a:endParaRPr lang="fr-FR" sz="2400" dirty="0"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1924" y="1124744"/>
            <a:ext cx="10414893" cy="2680127"/>
          </a:xfrm>
        </p:spPr>
        <p:txBody>
          <a:bodyPr rtlCol="0"/>
          <a:lstStyle/>
          <a:p>
            <a:pPr algn="ctr"/>
            <a:r>
              <a:rPr lang="fr-FR" b="1" dirty="0" smtClean="0">
                <a:latin typeface="Caladea" panose="02040503050406030204" pitchFamily="18" charset="0"/>
              </a:rPr>
              <a:t>Le dé numérique est terminé,</a:t>
            </a:r>
            <a:br>
              <a:rPr lang="fr-FR" b="1" dirty="0" smtClean="0">
                <a:latin typeface="Caladea" panose="02040503050406030204" pitchFamily="18" charset="0"/>
              </a:rPr>
            </a:br>
            <a:r>
              <a:rPr lang="fr-FR" b="1" dirty="0" smtClean="0">
                <a:latin typeface="Caladea" panose="02040503050406030204" pitchFamily="18" charset="0"/>
              </a:rPr>
              <a:t>merci pour votre </a:t>
            </a:r>
            <a:r>
              <a:rPr lang="fr-FR" b="1" dirty="0" err="1" smtClean="0">
                <a:latin typeface="Caladea" panose="02040503050406030204" pitchFamily="18" charset="0"/>
              </a:rPr>
              <a:t>partcipation</a:t>
            </a:r>
            <a:r>
              <a:rPr lang="fr-FR" b="1" smtClean="0">
                <a:latin typeface="Caladea" panose="02040503050406030204" pitchFamily="18" charset="0"/>
              </a:rPr>
              <a:t>.</a:t>
            </a:r>
            <a:endParaRPr lang="fr-FR" b="1" dirty="0">
              <a:latin typeface="Caladea" panose="020405030504060302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910836" y="4653136"/>
            <a:ext cx="2729639" cy="1116085"/>
          </a:xfrm>
        </p:spPr>
        <p:txBody>
          <a:bodyPr rtlCol="0">
            <a:normAutofit/>
          </a:bodyPr>
          <a:lstStyle/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CRP La </a:t>
            </a:r>
            <a:r>
              <a:rPr lang="fr-FR" sz="2000" dirty="0" err="1" smtClean="0">
                <a:latin typeface="Caladea" panose="02040503050406030204" pitchFamily="18" charset="0"/>
              </a:rPr>
              <a:t>Mothe</a:t>
            </a:r>
            <a:endParaRPr lang="fr-FR" sz="2000" dirty="0" smtClean="0">
              <a:latin typeface="Caladea" panose="02040503050406030204" pitchFamily="18" charset="0"/>
            </a:endParaRPr>
          </a:p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Laurent REMN</a:t>
            </a:r>
          </a:p>
          <a:p>
            <a:pPr rtl="0"/>
            <a:r>
              <a:rPr lang="fr-FR" sz="2000" dirty="0" smtClean="0">
                <a:latin typeface="Caladea" panose="02040503050406030204" pitchFamily="18" charset="0"/>
              </a:rPr>
              <a:t>01 Mars 2021</a:t>
            </a:r>
          </a:p>
          <a:p>
            <a:pPr rtl="0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850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413892" y="1196752"/>
            <a:ext cx="10153128" cy="45720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fr-FR" sz="3600" dirty="0" smtClean="0">
                <a:latin typeface="Caladea" panose="02040503050406030204" pitchFamily="18" charset="0"/>
              </a:rPr>
              <a:t>1 Présentation du matériel pour cet atelier.</a:t>
            </a:r>
          </a:p>
          <a:p>
            <a:pPr marL="0" indent="0">
              <a:buNone/>
            </a:pPr>
            <a:r>
              <a:rPr lang="fr-FR" sz="3600" dirty="0" smtClean="0">
                <a:latin typeface="Caladea" panose="02040503050406030204" pitchFamily="18" charset="0"/>
              </a:rPr>
              <a:t>2 </a:t>
            </a:r>
            <a:r>
              <a:rPr lang="fr-FR" sz="3600" dirty="0">
                <a:latin typeface="Caladea" panose="02040503050406030204" pitchFamily="18" charset="0"/>
              </a:rPr>
              <a:t>Fabrication du dé électronique (6 leds).</a:t>
            </a:r>
          </a:p>
          <a:p>
            <a:pPr marL="0" indent="0" rtl="0">
              <a:buNone/>
            </a:pPr>
            <a:r>
              <a:rPr lang="fr-FR" sz="3600" dirty="0" smtClean="0">
                <a:latin typeface="Caladea" panose="02040503050406030204" pitchFamily="18" charset="0"/>
              </a:rPr>
              <a:t>3 Les outils nécessaires pour la programmation arduino. </a:t>
            </a:r>
          </a:p>
          <a:p>
            <a:pPr marL="0" indent="0" rtl="0">
              <a:buNone/>
            </a:pPr>
            <a:r>
              <a:rPr lang="fr-FR" sz="3600" dirty="0" smtClean="0">
                <a:latin typeface="Caladea" panose="02040503050406030204" pitchFamily="18" charset="0"/>
              </a:rPr>
              <a:t>4 La programmation (pour </a:t>
            </a:r>
            <a:r>
              <a:rPr lang="fr-FR" sz="3600" dirty="0">
                <a:latin typeface="Caladea" panose="02040503050406030204" pitchFamily="18" charset="0"/>
              </a:rPr>
              <a:t>le dé numérique).</a:t>
            </a:r>
          </a:p>
          <a:p>
            <a:pPr marL="0" indent="0" rtl="0">
              <a:buNone/>
            </a:pPr>
            <a:r>
              <a:rPr lang="fr-FR" sz="3600" dirty="0" smtClean="0">
                <a:latin typeface="Caladea" panose="02040503050406030204" pitchFamily="18" charset="0"/>
              </a:rPr>
              <a:t>5 Test.</a:t>
            </a:r>
            <a:endParaRPr lang="fr-FR" sz="3600" dirty="0">
              <a:latin typeface="Caladea" panose="0204050305040603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5" y="692696"/>
            <a:ext cx="724941" cy="7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adea" panose="02040503050406030204" pitchFamily="18" charset="0"/>
              </a:rPr>
              <a:t>Où trouver du matériel arduino ?</a:t>
            </a:r>
            <a:endParaRPr lang="fr-FR" dirty="0">
              <a:latin typeface="Caladea" panose="0204050305040603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Caladea" panose="02040503050406030204" pitchFamily="18" charset="0"/>
              </a:rPr>
              <a:t>Il existe de multiples sites, mais l’officiel est </a:t>
            </a:r>
            <a:r>
              <a:rPr lang="fr-FR" dirty="0" smtClean="0">
                <a:latin typeface="Caladea" panose="02040503050406030204" pitchFamily="18" charset="0"/>
                <a:hlinkClick r:id="rId2"/>
              </a:rPr>
              <a:t>celui-ci</a:t>
            </a:r>
            <a:r>
              <a:rPr lang="fr-FR" dirty="0" smtClean="0">
                <a:latin typeface="Caladea" panose="02040503050406030204" pitchFamily="18" charset="0"/>
              </a:rPr>
              <a:t> .</a:t>
            </a:r>
          </a:p>
          <a:p>
            <a:pPr marL="0" indent="0">
              <a:buNone/>
            </a:pPr>
            <a:r>
              <a:rPr lang="fr-FR" b="1" dirty="0">
                <a:hlinkClick r:id="rId2"/>
              </a:rPr>
              <a:t>Distributeur officiel Arduino France - Boutique </a:t>
            </a:r>
            <a:r>
              <a:rPr lang="fr-FR" b="1" dirty="0" err="1">
                <a:hlinkClick r:id="rId2"/>
              </a:rPr>
              <a:t>Semageek</a:t>
            </a:r>
            <a:endParaRPr lang="fr-FR" b="1" dirty="0"/>
          </a:p>
          <a:p>
            <a:pPr marL="0" indent="0">
              <a:buNone/>
            </a:pPr>
            <a:r>
              <a:rPr lang="fr-FR" dirty="0">
                <a:latin typeface="Caladea" panose="02040503050406030204" pitchFamily="18" charset="0"/>
                <a:hlinkClick r:id="rId3"/>
              </a:rPr>
              <a:t>https://</a:t>
            </a:r>
            <a:r>
              <a:rPr lang="fr-FR" dirty="0" smtClean="0">
                <a:latin typeface="Caladea" panose="02040503050406030204" pitchFamily="18" charset="0"/>
                <a:hlinkClick r:id="rId3"/>
              </a:rPr>
              <a:t>www.conrad.fr/arduino</a:t>
            </a:r>
            <a:endParaRPr lang="fr-FR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r-FR" b="1" dirty="0">
                <a:hlinkClick r:id="rId3"/>
              </a:rPr>
              <a:t>Arduino | Conrad.fr - Arduino</a:t>
            </a:r>
            <a:endParaRPr lang="fr-FR" b="1" dirty="0"/>
          </a:p>
          <a:p>
            <a:pPr marL="0" indent="0">
              <a:buNone/>
            </a:pPr>
            <a:endParaRPr lang="fr-FR" dirty="0" smtClean="0">
              <a:latin typeface="Caladea" panose="02040503050406030204" pitchFamily="18" charset="0"/>
            </a:endParaRPr>
          </a:p>
          <a:p>
            <a:pPr marL="0" indent="0">
              <a:buNone/>
            </a:pPr>
            <a:r>
              <a:rPr lang="fr-FR" dirty="0" smtClean="0">
                <a:latin typeface="Caladea" panose="02040503050406030204" pitchFamily="18" charset="0"/>
              </a:rPr>
              <a:t>Etc</a:t>
            </a:r>
            <a:r>
              <a:rPr lang="fr-FR" dirty="0">
                <a:latin typeface="Caladea" panose="02040503050406030204" pitchFamily="18" charset="0"/>
              </a:rPr>
              <a:t>.</a:t>
            </a:r>
            <a:r>
              <a:rPr lang="fr-FR" dirty="0" smtClean="0">
                <a:latin typeface="Caladea" panose="02040503050406030204" pitchFamily="18" charset="0"/>
              </a:rPr>
              <a:t> en cherchant </a:t>
            </a:r>
            <a:r>
              <a:rPr lang="fr-FR" dirty="0">
                <a:latin typeface="Caladea" panose="02040503050406030204" pitchFamily="18" charset="0"/>
              </a:rPr>
              <a:t>s</a:t>
            </a:r>
            <a:r>
              <a:rPr lang="fr-FR" dirty="0" smtClean="0">
                <a:latin typeface="Caladea" panose="02040503050406030204" pitchFamily="18" charset="0"/>
              </a:rPr>
              <a:t>ur internet on trouve pléthore de sites.</a:t>
            </a:r>
            <a:endParaRPr lang="fr-FR" dirty="0">
              <a:latin typeface="Caladea" panose="0204050305040603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92696"/>
            <a:ext cx="724941" cy="7249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0"/>
            <a:ext cx="9144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24173" y="404664"/>
            <a:ext cx="16097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adea" panose="02040503050406030204" pitchFamily="18" charset="0"/>
              </a:rPr>
              <a:t>1 câble USB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9 câbles</a:t>
            </a:r>
          </a:p>
          <a:p>
            <a:r>
              <a:rPr lang="fr-FR" sz="2000" dirty="0" smtClean="0">
                <a:latin typeface="Caladea" panose="02040503050406030204" pitchFamily="18" charset="0"/>
              </a:rPr>
              <a:t>Électriques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1 bouton</a:t>
            </a:r>
          </a:p>
          <a:p>
            <a:r>
              <a:rPr lang="fr-FR" sz="2000" dirty="0" smtClean="0">
                <a:latin typeface="Caladea" panose="02040503050406030204" pitchFamily="18" charset="0"/>
              </a:rPr>
              <a:t>Poussoir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1 breadbord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7 résistances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endParaRPr lang="fr-FR" sz="2000" dirty="0" smtClean="0">
              <a:latin typeface="Caladea" panose="02040503050406030204" pitchFamily="18" charset="0"/>
            </a:endParaRPr>
          </a:p>
          <a:p>
            <a:endParaRPr lang="fr-FR" sz="2000" dirty="0" smtClean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6 leds</a:t>
            </a:r>
          </a:p>
          <a:p>
            <a:endParaRPr lang="fr-FR" sz="2000" dirty="0">
              <a:latin typeface="Caladea" panose="02040503050406030204" pitchFamily="18" charset="0"/>
            </a:endParaRPr>
          </a:p>
          <a:p>
            <a:r>
              <a:rPr lang="fr-FR" sz="2000" dirty="0" smtClean="0">
                <a:latin typeface="Caladea" panose="02040503050406030204" pitchFamily="18" charset="0"/>
              </a:rPr>
              <a:t>1 carte</a:t>
            </a:r>
          </a:p>
          <a:p>
            <a:r>
              <a:rPr lang="fr-FR" sz="2000" dirty="0" smtClean="0">
                <a:latin typeface="Caladea" panose="02040503050406030204" pitchFamily="18" charset="0"/>
              </a:rPr>
              <a:t>arduino</a:t>
            </a:r>
            <a:endParaRPr lang="fr-FR" sz="2000" dirty="0">
              <a:latin typeface="Calade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34172" y="6488668"/>
            <a:ext cx="611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adea" panose="02040503050406030204" pitchFamily="18" charset="0"/>
              </a:rPr>
              <a:t>[une </a:t>
            </a:r>
            <a:r>
              <a:rPr lang="fr-FR" dirty="0">
                <a:solidFill>
                  <a:schemeClr val="bg1"/>
                </a:solidFill>
                <a:latin typeface="Caladea" panose="02040503050406030204" pitchFamily="18" charset="0"/>
              </a:rPr>
              <a:t>LED et sa résistance 220Ω </a:t>
            </a:r>
            <a:r>
              <a:rPr lang="fr-FR" i="1" dirty="0" smtClean="0">
                <a:solidFill>
                  <a:schemeClr val="bg1"/>
                </a:solidFill>
                <a:latin typeface="Caladea" panose="02040503050406030204" pitchFamily="18" charset="0"/>
              </a:rPr>
              <a:t>(</a:t>
            </a:r>
            <a:r>
              <a:rPr lang="fr-FR" i="1" dirty="0">
                <a:solidFill>
                  <a:schemeClr val="bg1"/>
                </a:solidFill>
                <a:latin typeface="Caladea" panose="02040503050406030204" pitchFamily="18" charset="0"/>
              </a:rPr>
              <a:t>Rouge – Rouge – Marron</a:t>
            </a:r>
            <a:r>
              <a:rPr lang="fr-FR" i="1" dirty="0" smtClean="0">
                <a:solidFill>
                  <a:schemeClr val="bg1"/>
                </a:solidFill>
                <a:latin typeface="Caladea" panose="02040503050406030204" pitchFamily="18" charset="0"/>
              </a:rPr>
              <a:t>)]</a:t>
            </a:r>
            <a:endParaRPr lang="fr-FR" dirty="0">
              <a:solidFill>
                <a:schemeClr val="bg1"/>
              </a:solidFill>
              <a:latin typeface="Caladea" panose="020405030504060302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10" y="3933056"/>
            <a:ext cx="1385617" cy="6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dirty="0">
                <a:latin typeface="Caladea" panose="02040503050406030204" pitchFamily="18" charset="0"/>
              </a:rPr>
              <a:t>Fabrication du dé électronique</a:t>
            </a:r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620688"/>
            <a:ext cx="1355322" cy="1807096"/>
          </a:xfrm>
        </p:spPr>
      </p:pic>
      <p:sp>
        <p:nvSpPr>
          <p:cNvPr id="7" name="Espace réservé du texte 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fr-FR" dirty="0" smtClean="0"/>
              <a:t>Coupons un peu, dans un soucis d’esthétisme, nous allons raccourcir l’anode et la cathode de chaque led.</a:t>
            </a:r>
          </a:p>
          <a:p>
            <a:r>
              <a:rPr lang="fr-FR" dirty="0" smtClean="0"/>
              <a:t>Pour reconnaître la cathode, la branche la plus courte est côté « plat » du bord de la led. </a:t>
            </a:r>
          </a:p>
          <a:p>
            <a:r>
              <a:rPr lang="fr-FR" dirty="0" smtClean="0"/>
              <a:t>Le </a:t>
            </a:r>
            <a:r>
              <a:rPr lang="fr-FR" dirty="0"/>
              <a:t>côté le plus court est fixé vers la bas (par facilité).</a:t>
            </a:r>
          </a:p>
          <a:p>
            <a:pPr rtl="0"/>
            <a:r>
              <a:rPr lang="fr-FR" dirty="0" smtClean="0"/>
              <a:t>Puis on place les résistances.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6" y="6117159"/>
            <a:ext cx="724941" cy="7249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3" y="620688"/>
            <a:ext cx="1710455" cy="18070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48" y="620688"/>
            <a:ext cx="1644457" cy="18070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41" y="2440099"/>
            <a:ext cx="2193708" cy="29249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12" y="3501008"/>
            <a:ext cx="1008112" cy="6073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47505" y="3031162"/>
            <a:ext cx="2815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_________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_________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98" y="2440099"/>
            <a:ext cx="219370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69017" y="764704"/>
            <a:ext cx="3293422" cy="483840"/>
          </a:xfrm>
        </p:spPr>
        <p:txBody>
          <a:bodyPr rtlCol="0"/>
          <a:lstStyle/>
          <a:p>
            <a:pPr algn="ctr" rtl="0"/>
            <a:r>
              <a:rPr lang="fr-FR" dirty="0" smtClean="0">
                <a:latin typeface="Caladea" panose="02040503050406030204" pitchFamily="18" charset="0"/>
              </a:rPr>
              <a:t>Le câblage</a:t>
            </a:r>
            <a:endParaRPr lang="fr-FR" dirty="0">
              <a:latin typeface="Caladea" panose="02040503050406030204" pitchFamily="18" charset="0"/>
            </a:endParaRPr>
          </a:p>
        </p:txBody>
      </p:sp>
      <p:sp>
        <p:nvSpPr>
          <p:cNvPr id="10" name="Espace réservé du texte 9"/>
          <p:cNvSpPr>
            <a:spLocks noGrp="1"/>
          </p:cNvSpPr>
          <p:nvPr>
            <p:ph type="body" sz="half" idx="2"/>
          </p:nvPr>
        </p:nvSpPr>
        <p:spPr>
          <a:xfrm>
            <a:off x="1069017" y="1929978"/>
            <a:ext cx="3293422" cy="3292971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fr-FR" dirty="0" smtClean="0">
                <a:latin typeface="Caladea" panose="02040503050406030204" pitchFamily="18" charset="0"/>
              </a:rPr>
              <a:t>Il a son importance. Au sommet de la breadboard un câble doit aller de « - » à « - » (de bord à bord).</a:t>
            </a:r>
          </a:p>
          <a:p>
            <a:pPr rtl="0"/>
            <a:r>
              <a:rPr lang="fr-FR" dirty="0" smtClean="0">
                <a:latin typeface="Caladea" panose="02040503050406030204" pitchFamily="18" charset="0"/>
              </a:rPr>
              <a:t>Côté négatif de chaque led on fixe une résistance reliée au côté négatif du bord.</a:t>
            </a:r>
          </a:p>
          <a:p>
            <a:pPr rtl="0"/>
            <a:r>
              <a:rPr lang="fr-FR" dirty="0" smtClean="0">
                <a:latin typeface="Caladea" panose="02040503050406030204" pitchFamily="18" charset="0"/>
              </a:rPr>
              <a:t>Juste au dessus, on fixe un câble (côté positif qui sera relié à la carte arduino).</a:t>
            </a:r>
          </a:p>
          <a:p>
            <a:pPr rtl="0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6" y="6117159"/>
            <a:ext cx="724941" cy="7249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321742"/>
            <a:ext cx="4882083" cy="65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 9"/>
          <p:cNvSpPr>
            <a:spLocks noGrp="1"/>
          </p:cNvSpPr>
          <p:nvPr>
            <p:ph type="body" sz="half" idx="2"/>
          </p:nvPr>
        </p:nvSpPr>
        <p:spPr>
          <a:xfrm>
            <a:off x="1074239" y="925687"/>
            <a:ext cx="3293422" cy="5191472"/>
          </a:xfrm>
        </p:spPr>
        <p:txBody>
          <a:bodyPr rtlCol="0"/>
          <a:lstStyle/>
          <a:p>
            <a:pPr rtl="0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6" y="6117159"/>
            <a:ext cx="724941" cy="7249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1161"/>
            <a:ext cx="51435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9804" y="2060848"/>
            <a:ext cx="3842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Caladea" panose="02040503050406030204" pitchFamily="18" charset="0"/>
              </a:rPr>
              <a:t>Le bouton </a:t>
            </a:r>
            <a:r>
              <a:rPr lang="fr-FR" sz="2400" dirty="0" smtClean="0">
                <a:latin typeface="Caladea" panose="02040503050406030204" pitchFamily="18" charset="0"/>
              </a:rPr>
              <a:t>poussoir enjambe les</a:t>
            </a:r>
          </a:p>
          <a:p>
            <a:r>
              <a:rPr lang="fr-FR" sz="2400" dirty="0" smtClean="0">
                <a:latin typeface="Caladea" panose="02040503050406030204" pitchFamily="18" charset="0"/>
              </a:rPr>
              <a:t>deux </a:t>
            </a:r>
            <a:r>
              <a:rPr lang="fr-FR" sz="2400" dirty="0">
                <a:latin typeface="Caladea" panose="02040503050406030204" pitchFamily="18" charset="0"/>
              </a:rPr>
              <a:t>côtés (en respectant le principe + - avec une résistance).</a:t>
            </a:r>
          </a:p>
        </p:txBody>
      </p:sp>
    </p:spTree>
    <p:extLst>
      <p:ext uri="{BB962C8B-B14F-4D97-AF65-F5344CB8AC3E}">
        <p14:creationId xmlns:p14="http://schemas.microsoft.com/office/powerpoint/2010/main" val="31712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 9"/>
          <p:cNvSpPr>
            <a:spLocks noGrp="1"/>
          </p:cNvSpPr>
          <p:nvPr>
            <p:ph type="body" sz="half" idx="2"/>
          </p:nvPr>
        </p:nvSpPr>
        <p:spPr>
          <a:xfrm>
            <a:off x="1074240" y="980728"/>
            <a:ext cx="3293422" cy="5191472"/>
          </a:xfrm>
        </p:spPr>
        <p:txBody>
          <a:bodyPr rtlCol="0"/>
          <a:lstStyle/>
          <a:p>
            <a:pPr rtl="0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6" y="6117159"/>
            <a:ext cx="724941" cy="7249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8676" y="2564904"/>
            <a:ext cx="3915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adea" panose="02040503050406030204" pitchFamily="18" charset="0"/>
              </a:rPr>
              <a:t>Il ne faut pas oublier le pôle </a:t>
            </a:r>
            <a:r>
              <a:rPr lang="fr-FR" sz="2400" dirty="0">
                <a:latin typeface="Caladea" panose="02040503050406030204" pitchFamily="18" charset="0"/>
              </a:rPr>
              <a:t>n</a:t>
            </a:r>
            <a:r>
              <a:rPr lang="fr-FR" sz="2400" dirty="0" smtClean="0">
                <a:latin typeface="Caladea" panose="02040503050406030204" pitchFamily="18" charset="0"/>
              </a:rPr>
              <a:t>égatif à relier au GND.</a:t>
            </a:r>
            <a:endParaRPr lang="fr-FR" sz="2400" dirty="0">
              <a:latin typeface="Caladea" panose="020405030504060302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08" y="980727"/>
            <a:ext cx="6995118" cy="52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2537817"/>
            <a:ext cx="4814888" cy="3611166"/>
          </a:xfrm>
        </p:spPr>
      </p:pic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2535833"/>
            <a:ext cx="4818062" cy="3613546"/>
          </a:xfrm>
        </p:spPr>
      </p:pic>
      <p:sp>
        <p:nvSpPr>
          <p:cNvPr id="9" name="ZoneTexte 8"/>
          <p:cNvSpPr txBox="1"/>
          <p:nvPr/>
        </p:nvSpPr>
        <p:spPr>
          <a:xfrm>
            <a:off x="1597390" y="684074"/>
            <a:ext cx="4814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câbles + (</a:t>
            </a:r>
            <a:r>
              <a:rPr lang="fr-FR" dirty="0" smtClean="0"/>
              <a:t>positifs) doivent </a:t>
            </a:r>
            <a:r>
              <a:rPr lang="fr-FR" dirty="0"/>
              <a:t>être insérés </a:t>
            </a:r>
            <a:r>
              <a:rPr lang="fr-FR" dirty="0" smtClean="0"/>
              <a:t>dans l’ordre </a:t>
            </a:r>
            <a:r>
              <a:rPr lang="fr-FR" dirty="0"/>
              <a:t>du code écrit </a:t>
            </a:r>
            <a:r>
              <a:rPr lang="fr-FR" dirty="0" smtClean="0"/>
              <a:t>sur la </a:t>
            </a:r>
            <a:r>
              <a:rPr lang="fr-FR" dirty="0"/>
              <a:t>carte </a:t>
            </a:r>
            <a:r>
              <a:rPr lang="fr-FR" dirty="0" smtClean="0"/>
              <a:t>arduino. Le </a:t>
            </a:r>
            <a:r>
              <a:rPr lang="fr-FR" dirty="0"/>
              <a:t>câble en GND étant la</a:t>
            </a:r>
          </a:p>
          <a:p>
            <a:r>
              <a:rPr lang="fr-FR" dirty="0"/>
              <a:t>« masse » reliant </a:t>
            </a:r>
            <a:r>
              <a:rPr lang="fr-FR" dirty="0" smtClean="0"/>
              <a:t>les côtés </a:t>
            </a:r>
            <a:r>
              <a:rPr lang="fr-FR" dirty="0"/>
              <a:t>négatifs de la</a:t>
            </a:r>
          </a:p>
          <a:p>
            <a:r>
              <a:rPr lang="fr-FR" dirty="0"/>
              <a:t>Breadboard.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557964" y="674085"/>
            <a:ext cx="481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fois en contact avec le pc, la carte arduino à deux voyants allumés.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84074"/>
            <a:ext cx="724941" cy="7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ématiques 16 x 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67_TF02787947.potx" id="{0FDA475E-9A45-48CF-9C1D-C27318078FA3}" vid="{DF07EB73-A761-4761-AC95-CBCEE74D05CF}"/>
    </a:ext>
  </a:extLst>
</a:theme>
</file>

<file path=ppt/theme/theme2.xml><?xml version="1.0" encoding="utf-8"?>
<a:theme xmlns:a="http://schemas.openxmlformats.org/drawingml/2006/main" name="Thème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pédagogique sur les mathématiques avec Pi (grand écran)</Template>
  <TotalTime>380</TotalTime>
  <Words>541</Words>
  <Application>Microsoft Office PowerPoint</Application>
  <PresentationFormat>Personnalisé</PresentationFormat>
  <Paragraphs>102</Paragraphs>
  <Slides>18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Caladea</vt:lpstr>
      <vt:lpstr>Euphemia</vt:lpstr>
      <vt:lpstr>Mathématiques 16 x 9</vt:lpstr>
      <vt:lpstr>Fabrication d’un dé numérique</vt:lpstr>
      <vt:lpstr>Présentation PowerPoint</vt:lpstr>
      <vt:lpstr>Où trouver du matériel arduino ?</vt:lpstr>
      <vt:lpstr>Présentation PowerPoint</vt:lpstr>
      <vt:lpstr>Fabrication du dé électronique</vt:lpstr>
      <vt:lpstr>Le câblage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 trouvera le code commande pour cet atelier ici     </vt:lpstr>
      <vt:lpstr>Présentation PowerPoint</vt:lpstr>
      <vt:lpstr>La plupart des cartes Arduino ont une LED intégrée. Sur le modèle UNO, elle est liée au port numérique 13 et elle est orange.</vt:lpstr>
      <vt:lpstr>Présentation PowerPoint</vt:lpstr>
      <vt:lpstr>Présentation PowerPoint</vt:lpstr>
      <vt:lpstr>Présentation PowerPoint</vt:lpstr>
      <vt:lpstr>Le dé numérique est terminé, merci pour votre partcipation.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d’un dé numérique</dc:title>
  <dc:creator>Laurent REMN</dc:creator>
  <cp:lastModifiedBy>Laurent REMN</cp:lastModifiedBy>
  <cp:revision>64</cp:revision>
  <cp:lastPrinted>2021-02-22T13:19:23Z</cp:lastPrinted>
  <dcterms:created xsi:type="dcterms:W3CDTF">2021-02-19T09:33:56Z</dcterms:created>
  <dcterms:modified xsi:type="dcterms:W3CDTF">2021-02-22T13:26:12Z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